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55"/>
  </p:notesMasterIdLst>
  <p:handoutMasterIdLst>
    <p:handoutMasterId r:id="rId56"/>
  </p:handoutMasterIdLst>
  <p:sldIdLst>
    <p:sldId id="2435" r:id="rId5"/>
    <p:sldId id="258" r:id="rId6"/>
    <p:sldId id="2439" r:id="rId7"/>
    <p:sldId id="259" r:id="rId8"/>
    <p:sldId id="260" r:id="rId9"/>
    <p:sldId id="2441" r:id="rId10"/>
    <p:sldId id="2440" r:id="rId11"/>
    <p:sldId id="2442" r:id="rId12"/>
    <p:sldId id="2443" r:id="rId13"/>
    <p:sldId id="2444" r:id="rId14"/>
    <p:sldId id="2446" r:id="rId15"/>
    <p:sldId id="2445" r:id="rId16"/>
    <p:sldId id="2448" r:id="rId17"/>
    <p:sldId id="2451" r:id="rId18"/>
    <p:sldId id="2447" r:id="rId19"/>
    <p:sldId id="2449" r:id="rId20"/>
    <p:sldId id="2450" r:id="rId21"/>
    <p:sldId id="2452" r:id="rId22"/>
    <p:sldId id="2454" r:id="rId23"/>
    <p:sldId id="2453" r:id="rId24"/>
    <p:sldId id="2455" r:id="rId25"/>
    <p:sldId id="2456" r:id="rId26"/>
    <p:sldId id="2457" r:id="rId27"/>
    <p:sldId id="2458" r:id="rId28"/>
    <p:sldId id="2459" r:id="rId29"/>
    <p:sldId id="2460" r:id="rId30"/>
    <p:sldId id="2461" r:id="rId31"/>
    <p:sldId id="2462" r:id="rId32"/>
    <p:sldId id="2463" r:id="rId33"/>
    <p:sldId id="2464" r:id="rId34"/>
    <p:sldId id="2465" r:id="rId35"/>
    <p:sldId id="2466" r:id="rId36"/>
    <p:sldId id="2467" r:id="rId37"/>
    <p:sldId id="2468" r:id="rId38"/>
    <p:sldId id="2469" r:id="rId39"/>
    <p:sldId id="2470" r:id="rId40"/>
    <p:sldId id="2471" r:id="rId41"/>
    <p:sldId id="2472" r:id="rId42"/>
    <p:sldId id="2474" r:id="rId43"/>
    <p:sldId id="2473" r:id="rId44"/>
    <p:sldId id="2475" r:id="rId45"/>
    <p:sldId id="2476" r:id="rId46"/>
    <p:sldId id="2477" r:id="rId47"/>
    <p:sldId id="2478" r:id="rId48"/>
    <p:sldId id="2479" r:id="rId49"/>
    <p:sldId id="2480" r:id="rId50"/>
    <p:sldId id="2482" r:id="rId51"/>
    <p:sldId id="2481" r:id="rId52"/>
    <p:sldId id="2438" r:id="rId53"/>
    <p:sldId id="243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23B"/>
    <a:srgbClr val="A53F52"/>
    <a:srgbClr val="898989"/>
    <a:srgbClr val="2F3342"/>
    <a:srgbClr val="2C2153"/>
    <a:srgbClr val="E997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931" autoAdjust="0"/>
  </p:normalViewPr>
  <p:slideViewPr>
    <p:cSldViewPr snapToGrid="0">
      <p:cViewPr>
        <p:scale>
          <a:sx n="64" d="100"/>
          <a:sy n="64" d="100"/>
        </p:scale>
        <p:origin x="748" y="44"/>
      </p:cViewPr>
      <p:guideLst>
        <p:guide orient="horz" pos="2160"/>
        <p:guide pos="3840"/>
      </p:guideLst>
    </p:cSldViewPr>
  </p:slid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97DFCF-F890-A143-9133-C8B65C9B01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E2C281-2434-D94F-B4BD-BA3CD4DB8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6D5B4E-BF3E-3B45-A4BA-D6C3B92870D7}" type="datetimeFigureOut">
              <a:rPr lang="en-US" smtClean="0"/>
              <a:t>10/22/2019</a:t>
            </a:fld>
            <a:endParaRPr lang="en-US" dirty="0"/>
          </a:p>
        </p:txBody>
      </p:sp>
      <p:sp>
        <p:nvSpPr>
          <p:cNvPr id="4" name="Footer Placeholder 3">
            <a:extLst>
              <a:ext uri="{FF2B5EF4-FFF2-40B4-BE49-F238E27FC236}">
                <a16:creationId xmlns:a16="http://schemas.microsoft.com/office/drawing/2014/main" id="{5C17CBFA-633D-5540-AFAA-BE1F495EC6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26B5631-D714-AD41-853B-A883ADC344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5AE8BC-2AB3-9E4C-9797-2A6F8A74C74E}" type="slidenum">
              <a:rPr lang="en-US" smtClean="0"/>
              <a:t>‹#›</a:t>
            </a:fld>
            <a:endParaRPr lang="en-US" dirty="0"/>
          </a:p>
        </p:txBody>
      </p:sp>
    </p:spTree>
    <p:extLst>
      <p:ext uri="{BB962C8B-B14F-4D97-AF65-F5344CB8AC3E}">
        <p14:creationId xmlns:p14="http://schemas.microsoft.com/office/powerpoint/2010/main" val="427398705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16T01:06:15.579"/>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16T01:06:15.579"/>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16T01:06:15.579"/>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16T01:06:15.579"/>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16T01:06:15.579"/>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16T01:06:15.579"/>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16T01:06:15.579"/>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16T01:06:15.579"/>
    </inkml:context>
    <inkml:brush xml:id="br0">
      <inkml:brushProperty name="width" value="0.05" units="cm"/>
      <inkml:brushProperty name="height" value="0.05" units="cm"/>
      <inkml:brushProperty name="ignorePressure" value="1"/>
    </inkml:brush>
  </inkml:definitions>
  <inkml:trace contextRef="#ctx0" brushRef="#br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8621B-8C8E-49BA-8772-41D0FE75A082}" type="datetimeFigureOut">
              <a:rPr lang="en-US" smtClean="0"/>
              <a:t>10/22/2019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8B34ED-4CDD-41C9-90F7-D768D5559A6F}" type="slidenum">
              <a:rPr lang="en-US" smtClean="0"/>
              <a:t>‹#›</a:t>
            </a:fld>
            <a:endParaRPr lang="en-US" dirty="0"/>
          </a:p>
        </p:txBody>
      </p:sp>
    </p:spTree>
    <p:extLst>
      <p:ext uri="{BB962C8B-B14F-4D97-AF65-F5344CB8AC3E}">
        <p14:creationId xmlns:p14="http://schemas.microsoft.com/office/powerpoint/2010/main" val="422597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B34ED-4CDD-41C9-90F7-D768D5559A6F}" type="slidenum">
              <a:rPr lang="en-US" smtClean="0"/>
              <a:t>5</a:t>
            </a:fld>
            <a:endParaRPr lang="en-US" dirty="0"/>
          </a:p>
        </p:txBody>
      </p:sp>
    </p:spTree>
    <p:extLst>
      <p:ext uri="{BB962C8B-B14F-4D97-AF65-F5344CB8AC3E}">
        <p14:creationId xmlns:p14="http://schemas.microsoft.com/office/powerpoint/2010/main" val="1360010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Mac installation and Also tell about Anaconda [will come to anaconda late will going through Django]</a:t>
            </a:r>
          </a:p>
        </p:txBody>
      </p:sp>
      <p:sp>
        <p:nvSpPr>
          <p:cNvPr id="4" name="Slide Number Placeholder 3"/>
          <p:cNvSpPr>
            <a:spLocks noGrp="1"/>
          </p:cNvSpPr>
          <p:nvPr>
            <p:ph type="sldNum" sz="quarter" idx="5"/>
          </p:nvPr>
        </p:nvSpPr>
        <p:spPr/>
        <p:txBody>
          <a:bodyPr/>
          <a:lstStyle/>
          <a:p>
            <a:fld id="{228B34ED-4CDD-41C9-90F7-D768D5559A6F}" type="slidenum">
              <a:rPr lang="en-US" smtClean="0"/>
              <a:t>13</a:t>
            </a:fld>
            <a:endParaRPr lang="en-US" dirty="0"/>
          </a:p>
        </p:txBody>
      </p:sp>
    </p:spTree>
    <p:extLst>
      <p:ext uri="{BB962C8B-B14F-4D97-AF65-F5344CB8AC3E}">
        <p14:creationId xmlns:p14="http://schemas.microsoft.com/office/powerpoint/2010/main" val="2338940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 </a:t>
            </a:r>
            <a:r>
              <a:rPr lang="en-US" b="1" dirty="0">
                <a:solidFill>
                  <a:srgbClr val="FF0000"/>
                </a:solidFill>
              </a:rPr>
              <a:t>(</a:t>
            </a:r>
            <a:r>
              <a:rPr lang="en-US" dirty="0"/>
              <a:t>"apples", "bananas", "oranges“,85,-65</a:t>
            </a:r>
            <a:r>
              <a:rPr lang="en-US" b="1" dirty="0">
                <a:solidFill>
                  <a:srgbClr val="FF0000"/>
                </a:solidFill>
              </a:rPr>
              <a:t>) </a:t>
            </a:r>
            <a:r>
              <a:rPr lang="en-US" b="1" dirty="0"/>
              <a:t>{id:12345}</a:t>
            </a:r>
            <a:endParaRPr lang="en-US" b="1" dirty="0">
              <a:solidFill>
                <a:srgbClr val="FF0000"/>
              </a:solidFill>
            </a:endParaRPr>
          </a:p>
          <a:p>
            <a:r>
              <a:rPr lang="en-US" dirty="0"/>
              <a:t>a = </a:t>
            </a:r>
            <a:r>
              <a:rPr lang="en-US" b="1" dirty="0">
                <a:solidFill>
                  <a:srgbClr val="FF0000"/>
                </a:solidFill>
              </a:rPr>
              <a:t>(</a:t>
            </a:r>
            <a:r>
              <a:rPr lang="en-US" dirty="0"/>
              <a:t>“Mango", "bananas", "oranges“,85,-65</a:t>
            </a:r>
            <a:r>
              <a:rPr lang="en-US" b="1" dirty="0">
                <a:solidFill>
                  <a:srgbClr val="FF0000"/>
                </a:solidFill>
              </a:rPr>
              <a:t>) </a:t>
            </a:r>
            <a:r>
              <a:rPr lang="en-US" b="1" dirty="0"/>
              <a:t>{id:5678}</a:t>
            </a:r>
          </a:p>
          <a:p>
            <a:r>
              <a:rPr lang="en-US" dirty="0"/>
              <a:t>Will it throw error</a:t>
            </a:r>
          </a:p>
        </p:txBody>
      </p:sp>
      <p:sp>
        <p:nvSpPr>
          <p:cNvPr id="4" name="Slide Number Placeholder 3"/>
          <p:cNvSpPr>
            <a:spLocks noGrp="1"/>
          </p:cNvSpPr>
          <p:nvPr>
            <p:ph type="sldNum" sz="quarter" idx="5"/>
          </p:nvPr>
        </p:nvSpPr>
        <p:spPr/>
        <p:txBody>
          <a:bodyPr/>
          <a:lstStyle/>
          <a:p>
            <a:fld id="{228B34ED-4CDD-41C9-90F7-D768D5559A6F}" type="slidenum">
              <a:rPr lang="en-US" smtClean="0"/>
              <a:t>28</a:t>
            </a:fld>
            <a:endParaRPr lang="en-US" dirty="0"/>
          </a:p>
        </p:txBody>
      </p:sp>
    </p:spTree>
    <p:extLst>
      <p:ext uri="{BB962C8B-B14F-4D97-AF65-F5344CB8AC3E}">
        <p14:creationId xmlns:p14="http://schemas.microsoft.com/office/powerpoint/2010/main" val="2267301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B34ED-4CDD-41C9-90F7-D768D5559A6F}" type="slidenum">
              <a:rPr lang="en-US" smtClean="0"/>
              <a:t>29</a:t>
            </a:fld>
            <a:endParaRPr lang="en-US" dirty="0"/>
          </a:p>
        </p:txBody>
      </p:sp>
    </p:spTree>
    <p:extLst>
      <p:ext uri="{BB962C8B-B14F-4D97-AF65-F5344CB8AC3E}">
        <p14:creationId xmlns:p14="http://schemas.microsoft.com/office/powerpoint/2010/main" val="769065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B34ED-4CDD-41C9-90F7-D768D5559A6F}" type="slidenum">
              <a:rPr lang="en-US" smtClean="0"/>
              <a:t>49</a:t>
            </a:fld>
            <a:endParaRPr lang="en-US" dirty="0"/>
          </a:p>
        </p:txBody>
      </p:sp>
    </p:spTree>
    <p:extLst>
      <p:ext uri="{BB962C8B-B14F-4D97-AF65-F5344CB8AC3E}">
        <p14:creationId xmlns:p14="http://schemas.microsoft.com/office/powerpoint/2010/main" val="941681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2A27944-63F0-4B2F-AD45-448C6DF71C85}"/>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AF5DAC0D-26BC-4E19-94BF-7F158080FB62}"/>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2" name="Title 1">
            <a:extLst>
              <a:ext uri="{FF2B5EF4-FFF2-40B4-BE49-F238E27FC236}">
                <a16:creationId xmlns:a16="http://schemas.microsoft.com/office/drawing/2014/main" id="{2C63BDE4-1CD0-AC4C-A2A9-C858427B0E20}"/>
              </a:ext>
            </a:extLst>
          </p:cNvPr>
          <p:cNvSpPr>
            <a:spLocks noGrp="1"/>
          </p:cNvSpPr>
          <p:nvPr>
            <p:ph type="title" hasCustomPrompt="1"/>
          </p:nvPr>
        </p:nvSpPr>
        <p:spPr/>
        <p:txBody>
          <a:bodyPr/>
          <a:lstStyle>
            <a:lvl1pPr>
              <a:lnSpc>
                <a:spcPct val="100000"/>
              </a:lnSpc>
              <a:defRPr/>
            </a:lvl1pPr>
          </a:lstStyle>
          <a:p>
            <a:r>
              <a:rPr lang="en-US" dirty="0"/>
              <a:t>CLICK TO EDIT MASTER TITLE STYLE</a:t>
            </a:r>
          </a:p>
        </p:txBody>
      </p:sp>
      <p:sp>
        <p:nvSpPr>
          <p:cNvPr id="8" name="Text Placeholder 2">
            <a:extLst>
              <a:ext uri="{FF2B5EF4-FFF2-40B4-BE49-F238E27FC236}">
                <a16:creationId xmlns:a16="http://schemas.microsoft.com/office/drawing/2014/main" id="{67265051-1E5A-D844-BA21-383315517276}"/>
              </a:ext>
            </a:extLst>
          </p:cNvPr>
          <p:cNvSpPr>
            <a:spLocks noGrp="1"/>
          </p:cNvSpPr>
          <p:nvPr>
            <p:ph idx="1"/>
          </p:nvPr>
        </p:nvSpPr>
        <p:spPr>
          <a:xfrm>
            <a:off x="594519" y="1690117"/>
            <a:ext cx="10989920" cy="4486845"/>
          </a:xfrm>
          <a:prstGeom prst="rect">
            <a:avLst/>
          </a:prstGeom>
        </p:spPr>
        <p:txBody>
          <a:bodyPr vert="horz" lIns="91440" tIns="45720" rIns="91440" bIns="45720" rtlCol="0">
            <a:normAutofit/>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a:extLst>
              <a:ext uri="{FF2B5EF4-FFF2-40B4-BE49-F238E27FC236}">
                <a16:creationId xmlns:a16="http://schemas.microsoft.com/office/drawing/2014/main" id="{2914F6FF-E574-0340-AD3E-E6747297E034}"/>
              </a:ext>
            </a:extLst>
          </p:cNvPr>
          <p:cNvSpPr>
            <a:spLocks noGrp="1"/>
          </p:cNvSpPr>
          <p:nvPr>
            <p:ph type="body" sz="quarter" idx="32" hasCustomPrompt="1"/>
          </p:nvPr>
        </p:nvSpPr>
        <p:spPr>
          <a:xfrm>
            <a:off x="594519" y="1262642"/>
            <a:ext cx="11002962" cy="353872"/>
          </a:xfrm>
        </p:spPr>
        <p:txBody>
          <a:bodyPr anchor="ctr">
            <a:noAutofit/>
          </a:bodyPr>
          <a:lstStyle>
            <a:lvl1pPr marL="0" indent="0" algn="ctr">
              <a:lnSpc>
                <a:spcPct val="100000"/>
              </a:lnSpc>
              <a:buNone/>
              <a:defRPr sz="2000" spc="600">
                <a:solidFill>
                  <a:srgbClr val="898989"/>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Tree>
    <p:extLst>
      <p:ext uri="{BB962C8B-B14F-4D97-AF65-F5344CB8AC3E}">
        <p14:creationId xmlns:p14="http://schemas.microsoft.com/office/powerpoint/2010/main" val="1535182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2A27944-63F0-4B2F-AD45-448C6DF71C85}"/>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AF5DAC0D-26BC-4E19-94BF-7F158080FB62}"/>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2" name="Title 1">
            <a:extLst>
              <a:ext uri="{FF2B5EF4-FFF2-40B4-BE49-F238E27FC236}">
                <a16:creationId xmlns:a16="http://schemas.microsoft.com/office/drawing/2014/main" id="{2C63BDE4-1CD0-AC4C-A2A9-C858427B0E20}"/>
              </a:ext>
            </a:extLst>
          </p:cNvPr>
          <p:cNvSpPr>
            <a:spLocks noGrp="1"/>
          </p:cNvSpPr>
          <p:nvPr>
            <p:ph type="title" hasCustomPrompt="1"/>
          </p:nvPr>
        </p:nvSpPr>
        <p:spPr/>
        <p:txBody>
          <a:bodyPr/>
          <a:lstStyle>
            <a:lvl1pPr>
              <a:lnSpc>
                <a:spcPct val="100000"/>
              </a:lnSpc>
              <a:defRPr/>
            </a:lvl1pPr>
          </a:lstStyle>
          <a:p>
            <a:r>
              <a:rPr lang="en-US" dirty="0"/>
              <a:t>CLICK TO EDIT MASTER TITLE STYLE</a:t>
            </a:r>
          </a:p>
        </p:txBody>
      </p:sp>
      <p:sp>
        <p:nvSpPr>
          <p:cNvPr id="8" name="Text Placeholder 2">
            <a:extLst>
              <a:ext uri="{FF2B5EF4-FFF2-40B4-BE49-F238E27FC236}">
                <a16:creationId xmlns:a16="http://schemas.microsoft.com/office/drawing/2014/main" id="{67265051-1E5A-D844-BA21-383315517276}"/>
              </a:ext>
            </a:extLst>
          </p:cNvPr>
          <p:cNvSpPr>
            <a:spLocks noGrp="1"/>
          </p:cNvSpPr>
          <p:nvPr>
            <p:ph idx="1"/>
          </p:nvPr>
        </p:nvSpPr>
        <p:spPr>
          <a:xfrm>
            <a:off x="594519" y="1690117"/>
            <a:ext cx="10989920" cy="4486845"/>
          </a:xfrm>
          <a:prstGeom prst="rect">
            <a:avLst/>
          </a:prstGeom>
        </p:spPr>
        <p:txBody>
          <a:bodyPr vert="horz" lIns="91440" tIns="45720" rIns="91440" bIns="45720" rtlCol="0">
            <a:normAutofit/>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2968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CCD8B1-7DA9-46E5-8EC4-7B1E0D7E9B20}"/>
              </a:ext>
            </a:extLst>
          </p:cNvPr>
          <p:cNvSpPr/>
          <p:nvPr userDrawn="1"/>
        </p:nvSpPr>
        <p:spPr>
          <a:xfrm>
            <a:off x="6084094" y="1189038"/>
            <a:ext cx="6107906" cy="5668962"/>
          </a:xfrm>
          <a:prstGeom prst="rect">
            <a:avLst/>
          </a:prstGeom>
          <a:gradFill>
            <a:gsLst>
              <a:gs pos="0">
                <a:srgbClr val="01023B">
                  <a:alpha val="80000"/>
                </a:srgbClr>
              </a:gs>
              <a:gs pos="100000">
                <a:srgbClr val="E99757">
                  <a:lumMod val="97000"/>
                  <a:lumOff val="3000"/>
                  <a:alpha val="80000"/>
                </a:srgbClr>
              </a:gs>
              <a:gs pos="50000">
                <a:srgbClr val="A53F52">
                  <a:alpha val="8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0E18C59-4654-4610-A461-4DAD6B9AA844}"/>
              </a:ext>
            </a:extLst>
          </p:cNvPr>
          <p:cNvSpPr/>
          <p:nvPr userDrawn="1"/>
        </p:nvSpPr>
        <p:spPr>
          <a:xfrm>
            <a:off x="0" y="1189038"/>
            <a:ext cx="6096000" cy="5668962"/>
          </a:xfrm>
          <a:prstGeom prst="rect">
            <a:avLst/>
          </a:prstGeom>
          <a:solidFill>
            <a:srgbClr val="2F3342"/>
          </a:solidFill>
          <a:ln>
            <a:noFill/>
          </a:ln>
          <a:effectLst>
            <a:innerShdw blurRad="2540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E289BF-FC60-4B0A-9338-19DFADB75B3E}"/>
              </a:ext>
            </a:extLst>
          </p:cNvPr>
          <p:cNvSpPr>
            <a:spLocks noGrp="1"/>
          </p:cNvSpPr>
          <p:nvPr>
            <p:ph type="title" hasCustomPrompt="1"/>
          </p:nvPr>
        </p:nvSpPr>
        <p:spPr>
          <a:xfrm>
            <a:off x="594519" y="0"/>
            <a:ext cx="11002962" cy="1189038"/>
          </a:xfrm>
        </p:spPr>
        <p:txBody>
          <a:bodyPr>
            <a:normAutofit/>
          </a:bodyPr>
          <a:lstStyle>
            <a:lvl1pPr algn="ctr">
              <a:defRPr sz="3600" spc="300"/>
            </a:lvl1pPr>
          </a:lstStyle>
          <a:p>
            <a:r>
              <a:rPr lang="en-US" dirty="0"/>
              <a:t>CLICK TO EDIT MASTER TITLE STYLE</a:t>
            </a:r>
          </a:p>
        </p:txBody>
      </p:sp>
      <p:sp>
        <p:nvSpPr>
          <p:cNvPr id="3" name="Text Placeholder 2">
            <a:extLst>
              <a:ext uri="{FF2B5EF4-FFF2-40B4-BE49-F238E27FC236}">
                <a16:creationId xmlns:a16="http://schemas.microsoft.com/office/drawing/2014/main" id="{9BDA91F3-AE43-4DDA-AB24-49CF87963D72}"/>
              </a:ext>
            </a:extLst>
          </p:cNvPr>
          <p:cNvSpPr>
            <a:spLocks noGrp="1"/>
          </p:cNvSpPr>
          <p:nvPr>
            <p:ph type="body" idx="1"/>
          </p:nvPr>
        </p:nvSpPr>
        <p:spPr>
          <a:xfrm>
            <a:off x="469107" y="1827972"/>
            <a:ext cx="5157787" cy="494506"/>
          </a:xfrm>
        </p:spPr>
        <p:txBody>
          <a:bodyPr lIns="0" tIns="0" rIns="0" bIns="0" anchor="ctr"/>
          <a:lstStyle>
            <a:lvl1pPr marL="0" indent="0">
              <a:buNone/>
              <a:defRPr sz="2400" b="0" spc="60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A648F6-CDB4-4032-9F98-6ED11F980765}"/>
              </a:ext>
            </a:extLst>
          </p:cNvPr>
          <p:cNvSpPr>
            <a:spLocks noGrp="1"/>
          </p:cNvSpPr>
          <p:nvPr>
            <p:ph sz="half" idx="2"/>
          </p:nvPr>
        </p:nvSpPr>
        <p:spPr>
          <a:xfrm>
            <a:off x="469107" y="2342356"/>
            <a:ext cx="5157787" cy="3684588"/>
          </a:xfrm>
        </p:spPr>
        <p:txBody>
          <a:bodyPr lIns="0" tIns="0" rIns="0" bIns="0">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58F648F-0299-4352-914D-9ACEEF6FE597}"/>
              </a:ext>
            </a:extLst>
          </p:cNvPr>
          <p:cNvSpPr>
            <a:spLocks noGrp="1"/>
          </p:cNvSpPr>
          <p:nvPr>
            <p:ph type="body" sz="quarter" idx="3"/>
          </p:nvPr>
        </p:nvSpPr>
        <p:spPr>
          <a:xfrm>
            <a:off x="6565107" y="1827972"/>
            <a:ext cx="5183188" cy="494506"/>
          </a:xfrm>
        </p:spPr>
        <p:txBody>
          <a:bodyPr lIns="0" tIns="0" rIns="0" bIns="0" anchor="ctr"/>
          <a:lstStyle>
            <a:lvl1pPr marL="0" indent="0">
              <a:buNone/>
              <a:defRPr sz="2400" b="0" spc="60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215A19-FA39-4BD0-87C2-8DA3B8C587BB}"/>
              </a:ext>
            </a:extLst>
          </p:cNvPr>
          <p:cNvSpPr>
            <a:spLocks noGrp="1"/>
          </p:cNvSpPr>
          <p:nvPr>
            <p:ph sz="quarter" idx="4"/>
          </p:nvPr>
        </p:nvSpPr>
        <p:spPr>
          <a:xfrm>
            <a:off x="6565107" y="2342356"/>
            <a:ext cx="5183188" cy="3684588"/>
          </a:xfrm>
        </p:spPr>
        <p:txBody>
          <a:bodyPr lIns="0" tIns="0" rIns="0" bIns="0">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A719B710-B005-42F3-BB0B-EDD61A824BF6}"/>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6B457843-7A19-4C1A-A6EB-82840DAE997E}"/>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13" name="Shape 61">
            <a:extLst>
              <a:ext uri="{FF2B5EF4-FFF2-40B4-BE49-F238E27FC236}">
                <a16:creationId xmlns:a16="http://schemas.microsoft.com/office/drawing/2014/main" id="{675B8062-1FC4-4E68-B7AF-45AB92A9F7B4}"/>
              </a:ext>
            </a:extLst>
          </p:cNvPr>
          <p:cNvSpPr/>
          <p:nvPr userDrawn="1"/>
        </p:nvSpPr>
        <p:spPr>
          <a:xfrm>
            <a:off x="10184825" y="6413649"/>
            <a:ext cx="1399614" cy="407804"/>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400" b="1" kern="1200" dirty="0">
                <a:solidFill>
                  <a:schemeClr val="bg1"/>
                </a:solidFill>
                <a:latin typeface="+mn-lt"/>
                <a:ea typeface="+mn-ea"/>
                <a:cs typeface="+mn-cs"/>
                <a:sym typeface="Bebas"/>
              </a:rPr>
              <a:t>FABRIKAM</a:t>
            </a:r>
            <a:endParaRPr lang="en-US" sz="2400" b="1" i="0" spc="0" dirty="0">
              <a:solidFill>
                <a:schemeClr val="bg1"/>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414559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CCD8B1-7DA9-46E5-8EC4-7B1E0D7E9B20}"/>
              </a:ext>
            </a:extLst>
          </p:cNvPr>
          <p:cNvSpPr/>
          <p:nvPr userDrawn="1"/>
        </p:nvSpPr>
        <p:spPr>
          <a:xfrm>
            <a:off x="6084094" y="1189038"/>
            <a:ext cx="6107906" cy="5668962"/>
          </a:xfrm>
          <a:prstGeom prst="rect">
            <a:avLst/>
          </a:prstGeom>
          <a:gradFill>
            <a:gsLst>
              <a:gs pos="0">
                <a:srgbClr val="01023B">
                  <a:alpha val="80000"/>
                </a:srgbClr>
              </a:gs>
              <a:gs pos="100000">
                <a:srgbClr val="E99757">
                  <a:lumMod val="97000"/>
                  <a:lumOff val="3000"/>
                  <a:alpha val="80000"/>
                </a:srgbClr>
              </a:gs>
              <a:gs pos="50000">
                <a:srgbClr val="A53F52">
                  <a:alpha val="8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0E18C59-4654-4610-A461-4DAD6B9AA844}"/>
              </a:ext>
            </a:extLst>
          </p:cNvPr>
          <p:cNvSpPr/>
          <p:nvPr userDrawn="1"/>
        </p:nvSpPr>
        <p:spPr>
          <a:xfrm>
            <a:off x="0" y="1189038"/>
            <a:ext cx="6096000" cy="5668962"/>
          </a:xfrm>
          <a:prstGeom prst="rect">
            <a:avLst/>
          </a:prstGeom>
          <a:solidFill>
            <a:srgbClr val="2F3342"/>
          </a:solidFill>
          <a:ln>
            <a:noFill/>
          </a:ln>
          <a:effectLst>
            <a:innerShdw blurRad="2540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E289BF-FC60-4B0A-9338-19DFADB75B3E}"/>
              </a:ext>
            </a:extLst>
          </p:cNvPr>
          <p:cNvSpPr>
            <a:spLocks noGrp="1"/>
          </p:cNvSpPr>
          <p:nvPr>
            <p:ph type="title" hasCustomPrompt="1"/>
          </p:nvPr>
        </p:nvSpPr>
        <p:spPr>
          <a:xfrm>
            <a:off x="594519" y="0"/>
            <a:ext cx="11002962" cy="1189038"/>
          </a:xfrm>
        </p:spPr>
        <p:txBody>
          <a:bodyPr>
            <a:normAutofit/>
          </a:bodyPr>
          <a:lstStyle>
            <a:lvl1pPr algn="ctr">
              <a:defRPr sz="3600" spc="300"/>
            </a:lvl1pPr>
          </a:lstStyle>
          <a:p>
            <a:r>
              <a:rPr lang="en-US" dirty="0"/>
              <a:t>CLICK TO EDIT MASTER TITLE STYLE</a:t>
            </a:r>
          </a:p>
        </p:txBody>
      </p:sp>
      <p:sp>
        <p:nvSpPr>
          <p:cNvPr id="8" name="Footer Placeholder 7">
            <a:extLst>
              <a:ext uri="{FF2B5EF4-FFF2-40B4-BE49-F238E27FC236}">
                <a16:creationId xmlns:a16="http://schemas.microsoft.com/office/drawing/2014/main" id="{A719B710-B005-42F3-BB0B-EDD61A824BF6}"/>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6B457843-7A19-4C1A-A6EB-82840DAE997E}"/>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13" name="Shape 61">
            <a:extLst>
              <a:ext uri="{FF2B5EF4-FFF2-40B4-BE49-F238E27FC236}">
                <a16:creationId xmlns:a16="http://schemas.microsoft.com/office/drawing/2014/main" id="{675B8062-1FC4-4E68-B7AF-45AB92A9F7B4}"/>
              </a:ext>
            </a:extLst>
          </p:cNvPr>
          <p:cNvSpPr/>
          <p:nvPr userDrawn="1"/>
        </p:nvSpPr>
        <p:spPr>
          <a:xfrm>
            <a:off x="10184825" y="6413649"/>
            <a:ext cx="1399614" cy="407804"/>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400" b="1" kern="1200" dirty="0">
                <a:solidFill>
                  <a:schemeClr val="bg1"/>
                </a:solidFill>
                <a:latin typeface="+mn-lt"/>
                <a:ea typeface="+mn-ea"/>
                <a:cs typeface="+mn-cs"/>
                <a:sym typeface="Bebas"/>
              </a:rPr>
              <a:t>FABRIKAM</a:t>
            </a:r>
            <a:endParaRPr lang="en-US" sz="2400" b="1" i="0" spc="0" dirty="0">
              <a:solidFill>
                <a:schemeClr val="bg1"/>
              </a:solidFill>
              <a:latin typeface="Gill Sans" panose="020B0502020104020203" pitchFamily="34" charset="-79"/>
              <a:cs typeface="Gill Sans" panose="020B0502020104020203" pitchFamily="34" charset="-79"/>
            </a:endParaRPr>
          </a:p>
        </p:txBody>
      </p:sp>
      <p:sp>
        <p:nvSpPr>
          <p:cNvPr id="15" name="Content Placeholder 2">
            <a:extLst>
              <a:ext uri="{FF2B5EF4-FFF2-40B4-BE49-F238E27FC236}">
                <a16:creationId xmlns:a16="http://schemas.microsoft.com/office/drawing/2014/main" id="{2B178DD2-BCD4-4E9E-8EAA-0A3AB74C6160}"/>
              </a:ext>
            </a:extLst>
          </p:cNvPr>
          <p:cNvSpPr>
            <a:spLocks noGrp="1"/>
          </p:cNvSpPr>
          <p:nvPr>
            <p:ph sz="half" idx="1"/>
          </p:nvPr>
        </p:nvSpPr>
        <p:spPr>
          <a:xfrm>
            <a:off x="594519"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a:extLst>
              <a:ext uri="{FF2B5EF4-FFF2-40B4-BE49-F238E27FC236}">
                <a16:creationId xmlns:a16="http://schemas.microsoft.com/office/drawing/2014/main" id="{0B7D881D-13DE-4377-AA74-0EBFD9C9926A}"/>
              </a:ext>
            </a:extLst>
          </p:cNvPr>
          <p:cNvSpPr>
            <a:spLocks noGrp="1"/>
          </p:cNvSpPr>
          <p:nvPr>
            <p:ph sz="half" idx="2"/>
          </p:nvPr>
        </p:nvSpPr>
        <p:spPr>
          <a:xfrm>
            <a:off x="6415881"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5847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E18C59-4654-4610-A461-4DAD6B9AA844}"/>
              </a:ext>
            </a:extLst>
          </p:cNvPr>
          <p:cNvSpPr/>
          <p:nvPr userDrawn="1"/>
        </p:nvSpPr>
        <p:spPr>
          <a:xfrm>
            <a:off x="0" y="0"/>
            <a:ext cx="5032374" cy="6858000"/>
          </a:xfrm>
          <a:prstGeom prst="rect">
            <a:avLst/>
          </a:prstGeom>
          <a:solidFill>
            <a:srgbClr val="2F3342"/>
          </a:solidFill>
          <a:ln>
            <a:noFill/>
          </a:ln>
          <a:effectLst>
            <a:innerShdw blurRad="2540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E289BF-FC60-4B0A-9338-19DFADB75B3E}"/>
              </a:ext>
            </a:extLst>
          </p:cNvPr>
          <p:cNvSpPr>
            <a:spLocks noGrp="1"/>
          </p:cNvSpPr>
          <p:nvPr>
            <p:ph type="title" hasCustomPrompt="1"/>
          </p:nvPr>
        </p:nvSpPr>
        <p:spPr>
          <a:xfrm>
            <a:off x="839788" y="801277"/>
            <a:ext cx="3932238" cy="1583703"/>
          </a:xfrm>
        </p:spPr>
        <p:txBody>
          <a:bodyPr>
            <a:normAutofit/>
          </a:bodyPr>
          <a:lstStyle>
            <a:lvl1pPr algn="l">
              <a:defRPr sz="3600" spc="300">
                <a:solidFill>
                  <a:schemeClr val="bg1"/>
                </a:solidFill>
              </a:defRPr>
            </a:lvl1pPr>
          </a:lstStyle>
          <a:p>
            <a:r>
              <a:rPr lang="en-US" dirty="0"/>
              <a:t>CLICK TO EDIT MASTER TITLE STYLE</a:t>
            </a:r>
          </a:p>
        </p:txBody>
      </p:sp>
      <p:sp>
        <p:nvSpPr>
          <p:cNvPr id="8" name="Footer Placeholder 7">
            <a:extLst>
              <a:ext uri="{FF2B5EF4-FFF2-40B4-BE49-F238E27FC236}">
                <a16:creationId xmlns:a16="http://schemas.microsoft.com/office/drawing/2014/main" id="{A719B710-B005-42F3-BB0B-EDD61A824BF6}"/>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6B457843-7A19-4C1A-A6EB-82840DAE997E}"/>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13" name="Shape 61">
            <a:extLst>
              <a:ext uri="{FF2B5EF4-FFF2-40B4-BE49-F238E27FC236}">
                <a16:creationId xmlns:a16="http://schemas.microsoft.com/office/drawing/2014/main" id="{675B8062-1FC4-4E68-B7AF-45AB92A9F7B4}"/>
              </a:ext>
            </a:extLst>
          </p:cNvPr>
          <p:cNvSpPr/>
          <p:nvPr userDrawn="1"/>
        </p:nvSpPr>
        <p:spPr>
          <a:xfrm>
            <a:off x="10184825" y="6413649"/>
            <a:ext cx="1399614" cy="407804"/>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400" b="1" kern="1200" dirty="0">
                <a:solidFill>
                  <a:schemeClr val="bg1"/>
                </a:solidFill>
                <a:latin typeface="+mn-lt"/>
                <a:ea typeface="+mn-ea"/>
                <a:cs typeface="+mn-cs"/>
                <a:sym typeface="Bebas"/>
              </a:rPr>
              <a:t>FABRIKAM</a:t>
            </a:r>
            <a:endParaRPr lang="en-US" sz="2400" b="1" i="0" spc="0" dirty="0">
              <a:solidFill>
                <a:schemeClr val="bg1"/>
              </a:solidFill>
              <a:latin typeface="Gill Sans" panose="020B0502020104020203" pitchFamily="34" charset="-79"/>
              <a:cs typeface="Gill Sans" panose="020B0502020104020203" pitchFamily="34" charset="-79"/>
            </a:endParaRPr>
          </a:p>
        </p:txBody>
      </p:sp>
      <p:sp>
        <p:nvSpPr>
          <p:cNvPr id="16" name="Text Placeholder 3">
            <a:extLst>
              <a:ext uri="{FF2B5EF4-FFF2-40B4-BE49-F238E27FC236}">
                <a16:creationId xmlns:a16="http://schemas.microsoft.com/office/drawing/2014/main" id="{1B8C1683-B5FA-422D-82FD-3E04C0D01AC4}"/>
              </a:ext>
            </a:extLst>
          </p:cNvPr>
          <p:cNvSpPr>
            <a:spLocks noGrp="1"/>
          </p:cNvSpPr>
          <p:nvPr>
            <p:ph type="body" sz="half" idx="2"/>
          </p:nvPr>
        </p:nvSpPr>
        <p:spPr>
          <a:xfrm>
            <a:off x="839788" y="2480552"/>
            <a:ext cx="3932237" cy="338843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Content Placeholder 2">
            <a:extLst>
              <a:ext uri="{FF2B5EF4-FFF2-40B4-BE49-F238E27FC236}">
                <a16:creationId xmlns:a16="http://schemas.microsoft.com/office/drawing/2014/main" id="{64332CC6-AF18-49EE-9933-50E3E93F6B86}"/>
              </a:ext>
            </a:extLst>
          </p:cNvPr>
          <p:cNvSpPr>
            <a:spLocks noGrp="1"/>
          </p:cNvSpPr>
          <p:nvPr>
            <p:ph idx="1"/>
          </p:nvPr>
        </p:nvSpPr>
        <p:spPr>
          <a:xfrm>
            <a:off x="5183188" y="801277"/>
            <a:ext cx="6565106" cy="5059773"/>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0794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E18C59-4654-4610-A461-4DAD6B9AA844}"/>
              </a:ext>
            </a:extLst>
          </p:cNvPr>
          <p:cNvSpPr/>
          <p:nvPr userDrawn="1"/>
        </p:nvSpPr>
        <p:spPr>
          <a:xfrm>
            <a:off x="0" y="0"/>
            <a:ext cx="5032374" cy="6858000"/>
          </a:xfrm>
          <a:prstGeom prst="rect">
            <a:avLst/>
          </a:prstGeom>
          <a:solidFill>
            <a:srgbClr val="2F3342"/>
          </a:solidFill>
          <a:ln>
            <a:noFill/>
          </a:ln>
          <a:effectLst>
            <a:innerShdw blurRad="2540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E289BF-FC60-4B0A-9338-19DFADB75B3E}"/>
              </a:ext>
            </a:extLst>
          </p:cNvPr>
          <p:cNvSpPr>
            <a:spLocks noGrp="1"/>
          </p:cNvSpPr>
          <p:nvPr>
            <p:ph type="title" hasCustomPrompt="1"/>
          </p:nvPr>
        </p:nvSpPr>
        <p:spPr>
          <a:xfrm>
            <a:off x="839788" y="801277"/>
            <a:ext cx="3932238" cy="1583703"/>
          </a:xfrm>
        </p:spPr>
        <p:txBody>
          <a:bodyPr>
            <a:normAutofit/>
          </a:bodyPr>
          <a:lstStyle>
            <a:lvl1pPr algn="l">
              <a:defRPr sz="3600" spc="300">
                <a:solidFill>
                  <a:schemeClr val="bg1"/>
                </a:solidFill>
              </a:defRPr>
            </a:lvl1pPr>
          </a:lstStyle>
          <a:p>
            <a:r>
              <a:rPr lang="en-US" dirty="0"/>
              <a:t>CLICK TO EDIT MASTER TITLE STYLE</a:t>
            </a:r>
          </a:p>
        </p:txBody>
      </p:sp>
      <p:sp>
        <p:nvSpPr>
          <p:cNvPr id="8" name="Footer Placeholder 7">
            <a:extLst>
              <a:ext uri="{FF2B5EF4-FFF2-40B4-BE49-F238E27FC236}">
                <a16:creationId xmlns:a16="http://schemas.microsoft.com/office/drawing/2014/main" id="{A719B710-B005-42F3-BB0B-EDD61A824BF6}"/>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6B457843-7A19-4C1A-A6EB-82840DAE997E}"/>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13" name="Shape 61">
            <a:extLst>
              <a:ext uri="{FF2B5EF4-FFF2-40B4-BE49-F238E27FC236}">
                <a16:creationId xmlns:a16="http://schemas.microsoft.com/office/drawing/2014/main" id="{675B8062-1FC4-4E68-B7AF-45AB92A9F7B4}"/>
              </a:ext>
            </a:extLst>
          </p:cNvPr>
          <p:cNvSpPr/>
          <p:nvPr userDrawn="1"/>
        </p:nvSpPr>
        <p:spPr>
          <a:xfrm>
            <a:off x="10184825" y="6413649"/>
            <a:ext cx="1399614" cy="407804"/>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400" b="1" kern="1200" dirty="0">
                <a:solidFill>
                  <a:schemeClr val="bg1"/>
                </a:solidFill>
                <a:latin typeface="+mn-lt"/>
                <a:ea typeface="+mn-ea"/>
                <a:cs typeface="+mn-cs"/>
                <a:sym typeface="Bebas"/>
              </a:rPr>
              <a:t>FABRIKAM</a:t>
            </a:r>
            <a:endParaRPr lang="en-US" sz="2400" b="1" i="0" spc="0" dirty="0">
              <a:solidFill>
                <a:schemeClr val="bg1"/>
              </a:solidFill>
              <a:latin typeface="Gill Sans" panose="020B0502020104020203" pitchFamily="34" charset="-79"/>
              <a:cs typeface="Gill Sans" panose="020B0502020104020203" pitchFamily="34" charset="-79"/>
            </a:endParaRPr>
          </a:p>
        </p:txBody>
      </p:sp>
      <p:sp>
        <p:nvSpPr>
          <p:cNvPr id="15" name="Text Placeholder 3">
            <a:extLst>
              <a:ext uri="{FF2B5EF4-FFF2-40B4-BE49-F238E27FC236}">
                <a16:creationId xmlns:a16="http://schemas.microsoft.com/office/drawing/2014/main" id="{73C3E625-3996-4407-8E4D-475EF610D90C}"/>
              </a:ext>
            </a:extLst>
          </p:cNvPr>
          <p:cNvSpPr>
            <a:spLocks noGrp="1"/>
          </p:cNvSpPr>
          <p:nvPr>
            <p:ph type="body" sz="half" idx="2"/>
          </p:nvPr>
        </p:nvSpPr>
        <p:spPr>
          <a:xfrm>
            <a:off x="839788" y="2384980"/>
            <a:ext cx="3932237" cy="348400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Picture Placeholder 2">
            <a:extLst>
              <a:ext uri="{FF2B5EF4-FFF2-40B4-BE49-F238E27FC236}">
                <a16:creationId xmlns:a16="http://schemas.microsoft.com/office/drawing/2014/main" id="{E87E45D5-103F-4407-822F-E7FAE02D6ABB}"/>
              </a:ext>
            </a:extLst>
          </p:cNvPr>
          <p:cNvSpPr>
            <a:spLocks noGrp="1"/>
          </p:cNvSpPr>
          <p:nvPr>
            <p:ph type="pic" idx="1"/>
          </p:nvPr>
        </p:nvSpPr>
        <p:spPr>
          <a:xfrm>
            <a:off x="5183188" y="801277"/>
            <a:ext cx="6565106" cy="5059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918662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DB0C003-2795-4473-BA28-C10CB461998B}"/>
              </a:ext>
            </a:extLst>
          </p:cNvPr>
          <p:cNvSpPr>
            <a:spLocks noGrp="1"/>
          </p:cNvSpPr>
          <p:nvPr>
            <p:ph type="ftr" sz="quarter" idx="11"/>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82A626D5-ACB5-4E77-B485-5F611FBCFFA3}"/>
              </a:ext>
            </a:extLst>
          </p:cNvPr>
          <p:cNvSpPr>
            <a:spLocks noGrp="1"/>
          </p:cNvSpPr>
          <p:nvPr>
            <p:ph type="sldNum" sz="quarter" idx="12"/>
          </p:nvPr>
        </p:nvSpPr>
        <p:spPr/>
        <p:txBody>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1919432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6D712C6-2A37-4F08-AF12-D70F8C8094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555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p:spPr>
        <p:txBody>
          <a:bodyPr/>
          <a:lstStyle>
            <a:lvl1pPr marL="0" indent="0" algn="ctr">
              <a:buNone/>
              <a:defRPr/>
            </a:lvl1pPr>
          </a:lstStyle>
          <a:p>
            <a:r>
              <a:rPr lang="en-US"/>
              <a:t>Click icon to add picture</a:t>
            </a:r>
            <a:endParaRPr lang="en-US" dirty="0"/>
          </a:p>
        </p:txBody>
      </p:sp>
      <p:sp>
        <p:nvSpPr>
          <p:cNvPr id="4" name="Title 1">
            <a:extLst>
              <a:ext uri="{FF2B5EF4-FFF2-40B4-BE49-F238E27FC236}">
                <a16:creationId xmlns:a16="http://schemas.microsoft.com/office/drawing/2014/main" id="{01219AD9-34B1-4C27-8648-E7D7C69C07F9}"/>
              </a:ext>
            </a:extLst>
          </p:cNvPr>
          <p:cNvSpPr>
            <a:spLocks noGrp="1"/>
          </p:cNvSpPr>
          <p:nvPr>
            <p:ph type="title" hasCustomPrompt="1"/>
          </p:nvPr>
        </p:nvSpPr>
        <p:spPr>
          <a:xfrm>
            <a:off x="702365" y="3013675"/>
            <a:ext cx="10787270" cy="830649"/>
          </a:xfrm>
        </p:spPr>
        <p:txBody>
          <a:bodyPr anchor="ctr"/>
          <a:lstStyle>
            <a:lvl1pPr algn="ctr">
              <a:defRPr sz="6000" spc="300">
                <a:solidFill>
                  <a:schemeClr val="bg1"/>
                </a:solidFill>
              </a:defRPr>
            </a:lvl1pPr>
          </a:lstStyle>
          <a:p>
            <a:r>
              <a:rPr lang="en-US" dirty="0"/>
              <a:t>CLICK TO EDIT MASTER TITLE</a:t>
            </a:r>
          </a:p>
        </p:txBody>
      </p:sp>
      <p:sp>
        <p:nvSpPr>
          <p:cNvPr id="5" name="Text Placeholder 2">
            <a:extLst>
              <a:ext uri="{FF2B5EF4-FFF2-40B4-BE49-F238E27FC236}">
                <a16:creationId xmlns:a16="http://schemas.microsoft.com/office/drawing/2014/main" id="{40849B93-E2CE-4654-9EC7-7DFA141A5500}"/>
              </a:ext>
            </a:extLst>
          </p:cNvPr>
          <p:cNvSpPr>
            <a:spLocks noGrp="1"/>
          </p:cNvSpPr>
          <p:nvPr>
            <p:ph type="body" idx="1" hasCustomPrompt="1"/>
          </p:nvPr>
        </p:nvSpPr>
        <p:spPr>
          <a:xfrm>
            <a:off x="3470275" y="3890624"/>
            <a:ext cx="5251450" cy="365125"/>
          </a:xfrm>
        </p:spPr>
        <p:txBody>
          <a:bodyPr anchor="ctr"/>
          <a:lstStyle>
            <a:lvl1pPr marL="0" indent="0" algn="ctr">
              <a:lnSpc>
                <a:spcPct val="100000"/>
              </a:lnSpc>
              <a:buNone/>
              <a:defRPr sz="2400" spc="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182303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4242487 w 6096000"/>
              <a:gd name="connsiteY2" fmla="*/ 6833286 h 6858000"/>
              <a:gd name="connsiteX3" fmla="*/ 0 w 6096000"/>
              <a:gd name="connsiteY3" fmla="*/ 685800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4242487" y="6833286"/>
                </a:lnTo>
                <a:lnTo>
                  <a:pt x="0" y="6858000"/>
                </a:lnTo>
                <a:lnTo>
                  <a:pt x="0" y="0"/>
                </a:lnTo>
                <a:close/>
              </a:path>
            </a:pathLst>
          </a:custGeom>
          <a:effectLst>
            <a:innerShdw blurRad="254000" dist="127000">
              <a:prstClr val="black">
                <a:alpha val="50000"/>
              </a:prstClr>
            </a:innerShdw>
          </a:effectLst>
        </p:spPr>
        <p:txBody>
          <a:bodyPr anchor="ctr"/>
          <a:lstStyle>
            <a:lvl1pPr marL="0" indent="0" algn="ctr">
              <a:buNone/>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209064"/>
            <a:ext cx="5251450" cy="365125"/>
          </a:xfrm>
        </p:spPr>
        <p:txBody>
          <a:bodyPr anchor="ctr"/>
          <a:lstStyle>
            <a:lvl1pPr marL="0" indent="0">
              <a:lnSpc>
                <a:spcPct val="100000"/>
              </a:lnSpc>
              <a:buNone/>
              <a:defRPr sz="24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2" name="Title 1">
            <a:extLst>
              <a:ext uri="{FF2B5EF4-FFF2-40B4-BE49-F238E27FC236}">
                <a16:creationId xmlns:a16="http://schemas.microsoft.com/office/drawing/2014/main" id="{06052018-EAFF-4249-B78D-0843C19339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890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6096000" cy="6858000"/>
          </a:xfrm>
          <a:prstGeom prst="parallelogram">
            <a:avLst/>
          </a:prstGeom>
          <a:effectLst>
            <a:innerShdw blurRad="254000" dist="127000">
              <a:prstClr val="black">
                <a:alpha val="50000"/>
              </a:prstClr>
            </a:innerShdw>
          </a:effectLst>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7230B2C-7250-4568-96CF-7E5A34B3CAD3}"/>
              </a:ext>
            </a:extLst>
          </p:cNvPr>
          <p:cNvSpPr>
            <a:spLocks noGrp="1"/>
          </p:cNvSpPr>
          <p:nvPr>
            <p:ph type="title" hasCustomPrompt="1"/>
          </p:nvPr>
        </p:nvSpPr>
        <p:spPr>
          <a:xfrm>
            <a:off x="6096000" y="2520779"/>
            <a:ext cx="5251450" cy="1661297"/>
          </a:xfrm>
        </p:spPr>
        <p:txBody>
          <a:bodyPr anchor="ctr"/>
          <a:lstStyle>
            <a:lvl1pPr algn="l">
              <a:defRPr sz="6000" spc="300"/>
            </a:lvl1pPr>
          </a:lstStyle>
          <a:p>
            <a:r>
              <a:rPr lang="en-US" dirty="0"/>
              <a:t>CLICK TO EDIT MASTER TITLE</a:t>
            </a:r>
          </a:p>
        </p:txBody>
      </p:sp>
      <p:sp>
        <p:nvSpPr>
          <p:cNvPr id="3" name="Text Placeholder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209064"/>
            <a:ext cx="5251450" cy="365125"/>
          </a:xfrm>
        </p:spPr>
        <p:txBody>
          <a:bodyPr anchor="ctr"/>
          <a:lstStyle>
            <a:lvl1pPr marL="0" indent="0">
              <a:lnSpc>
                <a:spcPct val="100000"/>
              </a:lnSpc>
              <a:buNone/>
              <a:defRPr sz="24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1629115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7792279" y="365125"/>
            <a:ext cx="4018722" cy="573989"/>
          </a:xfrm>
        </p:spPr>
        <p:txBody>
          <a:bodyPr lIns="0" rIns="0">
            <a:noAutofit/>
          </a:bodyPr>
          <a:lstStyle>
            <a:lvl1pPr algn="l">
              <a:defRPr sz="3200" spc="300"/>
            </a:lvl1pPr>
          </a:lstStyle>
          <a:p>
            <a:r>
              <a:rPr lang="en-US" dirty="0"/>
              <a:t>SLIDE TITLE HERE</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7792279" y="1625512"/>
            <a:ext cx="4018722" cy="4636392"/>
          </a:xfrm>
        </p:spPr>
        <p:txBody>
          <a:bodyPr lIns="0" rIns="0">
            <a:normAutofit/>
          </a:bodyPr>
          <a:lstStyle>
            <a:lvl1pPr>
              <a:lnSpc>
                <a:spcPct val="150000"/>
              </a:lnSpc>
              <a:spcBef>
                <a:spcPts val="500"/>
              </a:spcBef>
              <a:defRPr sz="1600"/>
            </a:lvl1pPr>
            <a:lvl2pPr>
              <a:lnSpc>
                <a:spcPct val="150000"/>
              </a:lnSpc>
              <a:spcBef>
                <a:spcPts val="500"/>
              </a:spcBef>
              <a:defRPr sz="1400"/>
            </a:lvl2pPr>
            <a:lvl3pPr>
              <a:lnSpc>
                <a:spcPct val="150000"/>
              </a:lnSpc>
              <a:spcBef>
                <a:spcPts val="500"/>
              </a:spcBef>
              <a:defRPr sz="1400"/>
            </a:lvl3pPr>
            <a:lvl4pPr>
              <a:lnSpc>
                <a:spcPct val="150000"/>
              </a:lnSpc>
              <a:spcBef>
                <a:spcPts val="500"/>
              </a:spcBef>
              <a:defRPr sz="1200"/>
            </a:lvl4pPr>
            <a:lvl5pPr>
              <a:lnSpc>
                <a:spcPct val="150000"/>
              </a:lnSpc>
              <a:spcBef>
                <a:spcPts val="5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Picture Placeholder 52">
            <a:extLst>
              <a:ext uri="{FF2B5EF4-FFF2-40B4-BE49-F238E27FC236}">
                <a16:creationId xmlns:a16="http://schemas.microsoft.com/office/drawing/2014/main" id="{86917B65-8F50-454E-AF7E-D53FE2DE8F04}"/>
              </a:ext>
            </a:extLst>
          </p:cNvPr>
          <p:cNvSpPr>
            <a:spLocks noGrp="1"/>
          </p:cNvSpPr>
          <p:nvPr>
            <p:ph type="pic" sz="quarter" idx="14"/>
          </p:nvPr>
        </p:nvSpPr>
        <p:spPr>
          <a:xfrm>
            <a:off x="0" y="-19878"/>
            <a:ext cx="7406905" cy="6866810"/>
          </a:xfrm>
          <a:custGeom>
            <a:avLst/>
            <a:gdLst>
              <a:gd name="connsiteX0" fmla="*/ 1312985 w 5251939"/>
              <a:gd name="connsiteY0" fmla="*/ 0 h 4878432"/>
              <a:gd name="connsiteX1" fmla="*/ 1975340 w 5251939"/>
              <a:gd name="connsiteY1" fmla="*/ 0 h 4878432"/>
              <a:gd name="connsiteX2" fmla="*/ 1975340 w 5251939"/>
              <a:gd name="connsiteY2" fmla="*/ 982231 h 4878432"/>
              <a:gd name="connsiteX3" fmla="*/ 2648832 w 5251939"/>
              <a:gd name="connsiteY3" fmla="*/ 982231 h 4878432"/>
              <a:gd name="connsiteX4" fmla="*/ 2648832 w 5251939"/>
              <a:gd name="connsiteY4" fmla="*/ 1148083 h 4878432"/>
              <a:gd name="connsiteX5" fmla="*/ 3328771 w 5251939"/>
              <a:gd name="connsiteY5" fmla="*/ 1148083 h 4878432"/>
              <a:gd name="connsiteX6" fmla="*/ 3328771 w 5251939"/>
              <a:gd name="connsiteY6" fmla="*/ 0 h 4878432"/>
              <a:gd name="connsiteX7" fmla="*/ 4572000 w 5251939"/>
              <a:gd name="connsiteY7" fmla="*/ 0 h 4878432"/>
              <a:gd name="connsiteX8" fmla="*/ 4572000 w 5251939"/>
              <a:gd name="connsiteY8" fmla="*/ 1000460 h 4878432"/>
              <a:gd name="connsiteX9" fmla="*/ 5251939 w 5251939"/>
              <a:gd name="connsiteY9" fmla="*/ 1000460 h 4878432"/>
              <a:gd name="connsiteX10" fmla="*/ 5251939 w 5251939"/>
              <a:gd name="connsiteY10" fmla="*/ 4279967 h 4878432"/>
              <a:gd name="connsiteX11" fmla="*/ 4572000 w 5251939"/>
              <a:gd name="connsiteY11" fmla="*/ 4279967 h 4878432"/>
              <a:gd name="connsiteX12" fmla="*/ 4572000 w 5251939"/>
              <a:gd name="connsiteY12" fmla="*/ 4878432 h 4878432"/>
              <a:gd name="connsiteX13" fmla="*/ 4570834 w 5251939"/>
              <a:gd name="connsiteY13" fmla="*/ 4878432 h 4878432"/>
              <a:gd name="connsiteX14" fmla="*/ 4570834 w 5251939"/>
              <a:gd name="connsiteY14" fmla="*/ 3563909 h 4878432"/>
              <a:gd name="connsiteX15" fmla="*/ 3890895 w 5251939"/>
              <a:gd name="connsiteY15" fmla="*/ 3563909 h 4878432"/>
              <a:gd name="connsiteX16" fmla="*/ 3890895 w 5251939"/>
              <a:gd name="connsiteY16" fmla="*/ 4878432 h 4878432"/>
              <a:gd name="connsiteX17" fmla="*/ 3297114 w 5251939"/>
              <a:gd name="connsiteY17" fmla="*/ 4878432 h 4878432"/>
              <a:gd name="connsiteX18" fmla="*/ 3297114 w 5251939"/>
              <a:gd name="connsiteY18" fmla="*/ 3911406 h 4878432"/>
              <a:gd name="connsiteX19" fmla="*/ 2617175 w 5251939"/>
              <a:gd name="connsiteY19" fmla="*/ 3911406 h 4878432"/>
              <a:gd name="connsiteX20" fmla="*/ 2617175 w 5251939"/>
              <a:gd name="connsiteY20" fmla="*/ 4324451 h 4878432"/>
              <a:gd name="connsiteX21" fmla="*/ 1968893 w 5251939"/>
              <a:gd name="connsiteY21" fmla="*/ 4324451 h 4878432"/>
              <a:gd name="connsiteX22" fmla="*/ 1968893 w 5251939"/>
              <a:gd name="connsiteY22" fmla="*/ 4878432 h 4878432"/>
              <a:gd name="connsiteX23" fmla="*/ 1312985 w 5251939"/>
              <a:gd name="connsiteY23" fmla="*/ 4878432 h 4878432"/>
              <a:gd name="connsiteX24" fmla="*/ 1312985 w 5251939"/>
              <a:gd name="connsiteY24" fmla="*/ 4324451 h 4878432"/>
              <a:gd name="connsiteX25" fmla="*/ 642230 w 5251939"/>
              <a:gd name="connsiteY25" fmla="*/ 4324451 h 4878432"/>
              <a:gd name="connsiteX26" fmla="*/ 642230 w 5251939"/>
              <a:gd name="connsiteY26" fmla="*/ 3624890 h 4878432"/>
              <a:gd name="connsiteX27" fmla="*/ 0 w 5251939"/>
              <a:gd name="connsiteY27" fmla="*/ 3624890 h 4878432"/>
              <a:gd name="connsiteX28" fmla="*/ 0 w 5251939"/>
              <a:gd name="connsiteY28" fmla="*/ 375409 h 4878432"/>
              <a:gd name="connsiteX29" fmla="*/ 633046 w 5251939"/>
              <a:gd name="connsiteY29" fmla="*/ 375409 h 4878432"/>
              <a:gd name="connsiteX30" fmla="*/ 633046 w 5251939"/>
              <a:gd name="connsiteY30" fmla="*/ 1379096 h 4878432"/>
              <a:gd name="connsiteX31" fmla="*/ 1312985 w 5251939"/>
              <a:gd name="connsiteY31" fmla="*/ 1379096 h 4878432"/>
              <a:gd name="connsiteX0" fmla="*/ 1312985 w 5251939"/>
              <a:gd name="connsiteY0" fmla="*/ 0 h 4878432"/>
              <a:gd name="connsiteX1" fmla="*/ 1975340 w 5251939"/>
              <a:gd name="connsiteY1" fmla="*/ 0 h 4878432"/>
              <a:gd name="connsiteX2" fmla="*/ 1975340 w 5251939"/>
              <a:gd name="connsiteY2" fmla="*/ 982231 h 4878432"/>
              <a:gd name="connsiteX3" fmla="*/ 2648832 w 5251939"/>
              <a:gd name="connsiteY3" fmla="*/ 982231 h 4878432"/>
              <a:gd name="connsiteX4" fmla="*/ 2648832 w 5251939"/>
              <a:gd name="connsiteY4" fmla="*/ 1148083 h 4878432"/>
              <a:gd name="connsiteX5" fmla="*/ 3328771 w 5251939"/>
              <a:gd name="connsiteY5" fmla="*/ 1148083 h 4878432"/>
              <a:gd name="connsiteX6" fmla="*/ 3328771 w 5251939"/>
              <a:gd name="connsiteY6" fmla="*/ 0 h 4878432"/>
              <a:gd name="connsiteX7" fmla="*/ 4572000 w 5251939"/>
              <a:gd name="connsiteY7" fmla="*/ 0 h 4878432"/>
              <a:gd name="connsiteX8" fmla="*/ 4572000 w 5251939"/>
              <a:gd name="connsiteY8" fmla="*/ 1000460 h 4878432"/>
              <a:gd name="connsiteX9" fmla="*/ 5251939 w 5251939"/>
              <a:gd name="connsiteY9" fmla="*/ 1000460 h 4878432"/>
              <a:gd name="connsiteX10" fmla="*/ 5251939 w 5251939"/>
              <a:gd name="connsiteY10" fmla="*/ 4279967 h 4878432"/>
              <a:gd name="connsiteX11" fmla="*/ 4572000 w 5251939"/>
              <a:gd name="connsiteY11" fmla="*/ 4279967 h 4878432"/>
              <a:gd name="connsiteX12" fmla="*/ 4572000 w 5251939"/>
              <a:gd name="connsiteY12" fmla="*/ 4878432 h 4878432"/>
              <a:gd name="connsiteX13" fmla="*/ 4570834 w 5251939"/>
              <a:gd name="connsiteY13" fmla="*/ 3563909 h 4878432"/>
              <a:gd name="connsiteX14" fmla="*/ 3890895 w 5251939"/>
              <a:gd name="connsiteY14" fmla="*/ 3563909 h 4878432"/>
              <a:gd name="connsiteX15" fmla="*/ 3890895 w 5251939"/>
              <a:gd name="connsiteY15" fmla="*/ 4878432 h 4878432"/>
              <a:gd name="connsiteX16" fmla="*/ 3297114 w 5251939"/>
              <a:gd name="connsiteY16" fmla="*/ 4878432 h 4878432"/>
              <a:gd name="connsiteX17" fmla="*/ 3297114 w 5251939"/>
              <a:gd name="connsiteY17" fmla="*/ 3911406 h 4878432"/>
              <a:gd name="connsiteX18" fmla="*/ 2617175 w 5251939"/>
              <a:gd name="connsiteY18" fmla="*/ 3911406 h 4878432"/>
              <a:gd name="connsiteX19" fmla="*/ 2617175 w 5251939"/>
              <a:gd name="connsiteY19" fmla="*/ 4324451 h 4878432"/>
              <a:gd name="connsiteX20" fmla="*/ 1968893 w 5251939"/>
              <a:gd name="connsiteY20" fmla="*/ 4324451 h 4878432"/>
              <a:gd name="connsiteX21" fmla="*/ 1968893 w 5251939"/>
              <a:gd name="connsiteY21" fmla="*/ 4878432 h 4878432"/>
              <a:gd name="connsiteX22" fmla="*/ 1312985 w 5251939"/>
              <a:gd name="connsiteY22" fmla="*/ 4878432 h 4878432"/>
              <a:gd name="connsiteX23" fmla="*/ 1312985 w 5251939"/>
              <a:gd name="connsiteY23" fmla="*/ 4324451 h 4878432"/>
              <a:gd name="connsiteX24" fmla="*/ 642230 w 5251939"/>
              <a:gd name="connsiteY24" fmla="*/ 4324451 h 4878432"/>
              <a:gd name="connsiteX25" fmla="*/ 642230 w 5251939"/>
              <a:gd name="connsiteY25" fmla="*/ 3624890 h 4878432"/>
              <a:gd name="connsiteX26" fmla="*/ 0 w 5251939"/>
              <a:gd name="connsiteY26" fmla="*/ 3624890 h 4878432"/>
              <a:gd name="connsiteX27" fmla="*/ 0 w 5251939"/>
              <a:gd name="connsiteY27" fmla="*/ 375409 h 4878432"/>
              <a:gd name="connsiteX28" fmla="*/ 633046 w 5251939"/>
              <a:gd name="connsiteY28" fmla="*/ 375409 h 4878432"/>
              <a:gd name="connsiteX29" fmla="*/ 633046 w 5251939"/>
              <a:gd name="connsiteY29" fmla="*/ 1379096 h 4878432"/>
              <a:gd name="connsiteX30" fmla="*/ 1312985 w 5251939"/>
              <a:gd name="connsiteY30" fmla="*/ 1379096 h 4878432"/>
              <a:gd name="connsiteX31" fmla="*/ 1312985 w 5251939"/>
              <a:gd name="connsiteY31" fmla="*/ 0 h 4878432"/>
              <a:gd name="connsiteX0" fmla="*/ 1312985 w 5251939"/>
              <a:gd name="connsiteY0" fmla="*/ 0 h 4878432"/>
              <a:gd name="connsiteX1" fmla="*/ 1975340 w 5251939"/>
              <a:gd name="connsiteY1" fmla="*/ 0 h 4878432"/>
              <a:gd name="connsiteX2" fmla="*/ 1975340 w 5251939"/>
              <a:gd name="connsiteY2" fmla="*/ 982231 h 4878432"/>
              <a:gd name="connsiteX3" fmla="*/ 2648832 w 5251939"/>
              <a:gd name="connsiteY3" fmla="*/ 982231 h 4878432"/>
              <a:gd name="connsiteX4" fmla="*/ 2648832 w 5251939"/>
              <a:gd name="connsiteY4" fmla="*/ 1148083 h 4878432"/>
              <a:gd name="connsiteX5" fmla="*/ 3328771 w 5251939"/>
              <a:gd name="connsiteY5" fmla="*/ 1148083 h 4878432"/>
              <a:gd name="connsiteX6" fmla="*/ 3328771 w 5251939"/>
              <a:gd name="connsiteY6" fmla="*/ 0 h 4878432"/>
              <a:gd name="connsiteX7" fmla="*/ 4572000 w 5251939"/>
              <a:gd name="connsiteY7" fmla="*/ 0 h 4878432"/>
              <a:gd name="connsiteX8" fmla="*/ 4572000 w 5251939"/>
              <a:gd name="connsiteY8" fmla="*/ 1000460 h 4878432"/>
              <a:gd name="connsiteX9" fmla="*/ 5251939 w 5251939"/>
              <a:gd name="connsiteY9" fmla="*/ 1000460 h 4878432"/>
              <a:gd name="connsiteX10" fmla="*/ 5251939 w 5251939"/>
              <a:gd name="connsiteY10" fmla="*/ 4279967 h 4878432"/>
              <a:gd name="connsiteX11" fmla="*/ 4572000 w 5251939"/>
              <a:gd name="connsiteY11" fmla="*/ 4279967 h 4878432"/>
              <a:gd name="connsiteX12" fmla="*/ 4570834 w 5251939"/>
              <a:gd name="connsiteY12" fmla="*/ 3563909 h 4878432"/>
              <a:gd name="connsiteX13" fmla="*/ 3890895 w 5251939"/>
              <a:gd name="connsiteY13" fmla="*/ 3563909 h 4878432"/>
              <a:gd name="connsiteX14" fmla="*/ 3890895 w 5251939"/>
              <a:gd name="connsiteY14" fmla="*/ 4878432 h 4878432"/>
              <a:gd name="connsiteX15" fmla="*/ 3297114 w 5251939"/>
              <a:gd name="connsiteY15" fmla="*/ 4878432 h 4878432"/>
              <a:gd name="connsiteX16" fmla="*/ 3297114 w 5251939"/>
              <a:gd name="connsiteY16" fmla="*/ 3911406 h 4878432"/>
              <a:gd name="connsiteX17" fmla="*/ 2617175 w 5251939"/>
              <a:gd name="connsiteY17" fmla="*/ 3911406 h 4878432"/>
              <a:gd name="connsiteX18" fmla="*/ 2617175 w 5251939"/>
              <a:gd name="connsiteY18" fmla="*/ 4324451 h 4878432"/>
              <a:gd name="connsiteX19" fmla="*/ 1968893 w 5251939"/>
              <a:gd name="connsiteY19" fmla="*/ 4324451 h 4878432"/>
              <a:gd name="connsiteX20" fmla="*/ 1968893 w 5251939"/>
              <a:gd name="connsiteY20" fmla="*/ 4878432 h 4878432"/>
              <a:gd name="connsiteX21" fmla="*/ 1312985 w 5251939"/>
              <a:gd name="connsiteY21" fmla="*/ 4878432 h 4878432"/>
              <a:gd name="connsiteX22" fmla="*/ 1312985 w 5251939"/>
              <a:gd name="connsiteY22" fmla="*/ 4324451 h 4878432"/>
              <a:gd name="connsiteX23" fmla="*/ 642230 w 5251939"/>
              <a:gd name="connsiteY23" fmla="*/ 4324451 h 4878432"/>
              <a:gd name="connsiteX24" fmla="*/ 642230 w 5251939"/>
              <a:gd name="connsiteY24" fmla="*/ 3624890 h 4878432"/>
              <a:gd name="connsiteX25" fmla="*/ 0 w 5251939"/>
              <a:gd name="connsiteY25" fmla="*/ 3624890 h 4878432"/>
              <a:gd name="connsiteX26" fmla="*/ 0 w 5251939"/>
              <a:gd name="connsiteY26" fmla="*/ 375409 h 4878432"/>
              <a:gd name="connsiteX27" fmla="*/ 633046 w 5251939"/>
              <a:gd name="connsiteY27" fmla="*/ 375409 h 4878432"/>
              <a:gd name="connsiteX28" fmla="*/ 633046 w 5251939"/>
              <a:gd name="connsiteY28" fmla="*/ 1379096 h 4878432"/>
              <a:gd name="connsiteX29" fmla="*/ 1312985 w 5251939"/>
              <a:gd name="connsiteY29" fmla="*/ 1379096 h 4878432"/>
              <a:gd name="connsiteX30" fmla="*/ 1312985 w 5251939"/>
              <a:gd name="connsiteY30" fmla="*/ 0 h 487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51939" h="4878432">
                <a:moveTo>
                  <a:pt x="1312985" y="0"/>
                </a:moveTo>
                <a:lnTo>
                  <a:pt x="1975340" y="0"/>
                </a:lnTo>
                <a:lnTo>
                  <a:pt x="1975340" y="982231"/>
                </a:lnTo>
                <a:lnTo>
                  <a:pt x="2648832" y="982231"/>
                </a:lnTo>
                <a:lnTo>
                  <a:pt x="2648832" y="1148083"/>
                </a:lnTo>
                <a:lnTo>
                  <a:pt x="3328771" y="1148083"/>
                </a:lnTo>
                <a:lnTo>
                  <a:pt x="3328771" y="0"/>
                </a:lnTo>
                <a:lnTo>
                  <a:pt x="4572000" y="0"/>
                </a:lnTo>
                <a:lnTo>
                  <a:pt x="4572000" y="1000460"/>
                </a:lnTo>
                <a:lnTo>
                  <a:pt x="5251939" y="1000460"/>
                </a:lnTo>
                <a:lnTo>
                  <a:pt x="5251939" y="4279967"/>
                </a:lnTo>
                <a:lnTo>
                  <a:pt x="4572000" y="4279967"/>
                </a:lnTo>
                <a:cubicBezTo>
                  <a:pt x="4571611" y="4041281"/>
                  <a:pt x="4571223" y="3802595"/>
                  <a:pt x="4570834" y="3563909"/>
                </a:cubicBezTo>
                <a:lnTo>
                  <a:pt x="3890895" y="3563909"/>
                </a:lnTo>
                <a:lnTo>
                  <a:pt x="3890895" y="4878432"/>
                </a:lnTo>
                <a:lnTo>
                  <a:pt x="3297114" y="4878432"/>
                </a:lnTo>
                <a:lnTo>
                  <a:pt x="3297114" y="3911406"/>
                </a:lnTo>
                <a:lnTo>
                  <a:pt x="2617175" y="3911406"/>
                </a:lnTo>
                <a:lnTo>
                  <a:pt x="2617175" y="4324451"/>
                </a:lnTo>
                <a:lnTo>
                  <a:pt x="1968893" y="4324451"/>
                </a:lnTo>
                <a:lnTo>
                  <a:pt x="1968893" y="4878432"/>
                </a:lnTo>
                <a:lnTo>
                  <a:pt x="1312985" y="4878432"/>
                </a:lnTo>
                <a:lnTo>
                  <a:pt x="1312985" y="4324451"/>
                </a:lnTo>
                <a:lnTo>
                  <a:pt x="642230" y="4324451"/>
                </a:lnTo>
                <a:lnTo>
                  <a:pt x="642230" y="3624890"/>
                </a:lnTo>
                <a:lnTo>
                  <a:pt x="0" y="3624890"/>
                </a:lnTo>
                <a:lnTo>
                  <a:pt x="0" y="375409"/>
                </a:lnTo>
                <a:lnTo>
                  <a:pt x="633046" y="375409"/>
                </a:lnTo>
                <a:lnTo>
                  <a:pt x="633046" y="1379096"/>
                </a:lnTo>
                <a:lnTo>
                  <a:pt x="1312985" y="1379096"/>
                </a:lnTo>
                <a:lnTo>
                  <a:pt x="1312985" y="0"/>
                </a:lnTo>
                <a:close/>
              </a:path>
            </a:pathLst>
          </a:custGeom>
          <a:effectLst>
            <a:innerShdw blurRad="254000" dist="127000">
              <a:prstClr val="black">
                <a:alpha val="50000"/>
              </a:prstClr>
            </a:innerShdw>
          </a:effectLst>
        </p:spPr>
        <p:txBody>
          <a:bodyPr wrap="square" anchor="ctr">
            <a:noAutofit/>
          </a:bodyPr>
          <a:lstStyle>
            <a:lvl1pPr marL="0" indent="0" algn="ctr">
              <a:buNone/>
              <a:defRPr/>
            </a:lvl1pPr>
          </a:lstStyle>
          <a:p>
            <a:r>
              <a:rPr lang="en-US"/>
              <a:t>Click icon to add picture</a:t>
            </a:r>
            <a:endParaRPr lang="en-US" dirty="0"/>
          </a:p>
        </p:txBody>
      </p:sp>
      <p:sp>
        <p:nvSpPr>
          <p:cNvPr id="58" name="Text Placeholder 2">
            <a:extLst>
              <a:ext uri="{FF2B5EF4-FFF2-40B4-BE49-F238E27FC236}">
                <a16:creationId xmlns:a16="http://schemas.microsoft.com/office/drawing/2014/main" id="{75065C5E-8027-4266-B6BE-BA117C6F7ACA}"/>
              </a:ext>
            </a:extLst>
          </p:cNvPr>
          <p:cNvSpPr>
            <a:spLocks noGrp="1"/>
          </p:cNvSpPr>
          <p:nvPr>
            <p:ph type="body" idx="13" hasCustomPrompt="1"/>
          </p:nvPr>
        </p:nvSpPr>
        <p:spPr>
          <a:xfrm>
            <a:off x="7819116" y="1003687"/>
            <a:ext cx="3991884" cy="407670"/>
          </a:xfrm>
        </p:spPr>
        <p:txBody>
          <a:bodyPr lIns="0" rIns="0" anchor="ctr">
            <a:noAutofit/>
          </a:bodyPr>
          <a:lstStyle>
            <a:lvl1pPr marL="0" indent="0">
              <a:buNone/>
              <a:defRPr sz="20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a:t>
            </a:r>
          </a:p>
        </p:txBody>
      </p:sp>
      <p:sp>
        <p:nvSpPr>
          <p:cNvPr id="59" name="Slide Number Placeholder 5">
            <a:extLst>
              <a:ext uri="{FF2B5EF4-FFF2-40B4-BE49-F238E27FC236}">
                <a16:creationId xmlns:a16="http://schemas.microsoft.com/office/drawing/2014/main" id="{3DEB48E0-328C-45EE-A8BD-90E6AB26108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Tree>
    <p:extLst>
      <p:ext uri="{BB962C8B-B14F-4D97-AF65-F5344CB8AC3E}">
        <p14:creationId xmlns:p14="http://schemas.microsoft.com/office/powerpoint/2010/main" val="175396809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F64841-5495-4B23-A74E-409C28CB7AC1}"/>
              </a:ext>
            </a:extLst>
          </p:cNvPr>
          <p:cNvSpPr/>
          <p:nvPr userDrawn="1"/>
        </p:nvSpPr>
        <p:spPr>
          <a:xfrm>
            <a:off x="7415213" y="0"/>
            <a:ext cx="4776787" cy="6846932"/>
          </a:xfrm>
          <a:prstGeom prst="rect">
            <a:avLst/>
          </a:prstGeom>
          <a:solidFill>
            <a:srgbClr val="2F3342"/>
          </a:solidFill>
          <a:ln>
            <a:noFill/>
          </a:ln>
          <a:effectLst>
            <a:innerShdw blurRad="254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7792279" y="365125"/>
            <a:ext cx="4018722" cy="573989"/>
          </a:xfrm>
        </p:spPr>
        <p:txBody>
          <a:bodyPr lIns="0" rIns="0" anchor="ctr">
            <a:noAutofit/>
          </a:bodyPr>
          <a:lstStyle>
            <a:lvl1pPr algn="l">
              <a:defRPr sz="3200" spc="300">
                <a:solidFill>
                  <a:schemeClr val="bg1"/>
                </a:solidFill>
              </a:defRPr>
            </a:lvl1pPr>
          </a:lstStyle>
          <a:p>
            <a:r>
              <a:rPr lang="en-US" dirty="0"/>
              <a:t>SLIDE TITLE HERE</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7792279" y="1625512"/>
            <a:ext cx="4018722" cy="4636392"/>
          </a:xfrm>
        </p:spPr>
        <p:txBody>
          <a:bodyPr lIns="0" rIns="0">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7819116" y="1003687"/>
            <a:ext cx="3991884" cy="407670"/>
          </a:xfrm>
        </p:spPr>
        <p:txBody>
          <a:bodyPr lIns="0" rIns="0" anchor="ctr">
            <a:noAutofit/>
          </a:bodyPr>
          <a:lstStyle>
            <a:lvl1pPr marL="0" indent="0">
              <a:buNone/>
              <a:defRPr sz="2000" spc="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a:t>
            </a:r>
          </a:p>
        </p:txBody>
      </p:sp>
      <p:sp>
        <p:nvSpPr>
          <p:cNvPr id="13" name="Content Placeholder 12">
            <a:extLst>
              <a:ext uri="{FF2B5EF4-FFF2-40B4-BE49-F238E27FC236}">
                <a16:creationId xmlns:a16="http://schemas.microsoft.com/office/drawing/2014/main" id="{483349C3-B089-45CF-9643-0D25E709663B}"/>
              </a:ext>
            </a:extLst>
          </p:cNvPr>
          <p:cNvSpPr>
            <a:spLocks noGrp="1"/>
          </p:cNvSpPr>
          <p:nvPr>
            <p:ph sz="quarter" idx="14"/>
          </p:nvPr>
        </p:nvSpPr>
        <p:spPr>
          <a:xfrm>
            <a:off x="0" y="0"/>
            <a:ext cx="7415213" cy="6858000"/>
          </a:xfrm>
        </p:spPr>
        <p:txBody>
          <a:bodyPr anchor="ctr"/>
          <a:lstStyle>
            <a:lvl1pPr marL="0" indent="0" algn="ctr">
              <a:buNone/>
              <a:defRPr/>
            </a:lvl1pPr>
          </a:lstStyle>
          <a:p>
            <a:pPr lvl="0"/>
            <a:r>
              <a:rPr lang="en-US"/>
              <a:t>Click to edit Master text styles</a:t>
            </a:r>
          </a:p>
        </p:txBody>
      </p:sp>
      <p:sp>
        <p:nvSpPr>
          <p:cNvPr id="16" name="Slide Number Placeholder 5">
            <a:extLst>
              <a:ext uri="{FF2B5EF4-FFF2-40B4-BE49-F238E27FC236}">
                <a16:creationId xmlns:a16="http://schemas.microsoft.com/office/drawing/2014/main" id="{E7D247BC-E419-4355-8738-B9CE5CA19B5C}"/>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bg1"/>
                </a:solidFill>
              </a:defRPr>
            </a:lvl1pPr>
          </a:lstStyle>
          <a:p>
            <a:fld id="{8C2E478F-E849-4A8C-AF1F-CBCC78A7CBFA}" type="slidenum">
              <a:rPr lang="en-US" smtClean="0"/>
              <a:pPr/>
              <a:t>‹#›</a:t>
            </a:fld>
            <a:endParaRPr lang="en-US" dirty="0"/>
          </a:p>
        </p:txBody>
      </p:sp>
      <p:sp>
        <p:nvSpPr>
          <p:cNvPr id="17" name="Shape 61">
            <a:extLst>
              <a:ext uri="{FF2B5EF4-FFF2-40B4-BE49-F238E27FC236}">
                <a16:creationId xmlns:a16="http://schemas.microsoft.com/office/drawing/2014/main" id="{649B49FF-0FAA-4E6C-820C-B1F434911FDC}"/>
              </a:ext>
            </a:extLst>
          </p:cNvPr>
          <p:cNvSpPr/>
          <p:nvPr userDrawn="1"/>
        </p:nvSpPr>
        <p:spPr>
          <a:xfrm>
            <a:off x="10184825" y="6413649"/>
            <a:ext cx="1399614" cy="407804"/>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400" b="1" kern="1200" dirty="0">
                <a:solidFill>
                  <a:schemeClr val="bg1"/>
                </a:solidFill>
                <a:latin typeface="+mn-lt"/>
                <a:ea typeface="+mn-ea"/>
                <a:cs typeface="+mn-cs"/>
                <a:sym typeface="Bebas"/>
              </a:rPr>
              <a:t>FABRIKAM</a:t>
            </a:r>
            <a:endParaRPr lang="en-US" sz="2400" b="1" i="0" spc="0" dirty="0">
              <a:solidFill>
                <a:schemeClr val="bg1"/>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226769575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767754" y="365125"/>
            <a:ext cx="6043246" cy="573989"/>
          </a:xfrm>
        </p:spPr>
        <p:txBody>
          <a:bodyPr anchor="ctr">
            <a:noAutofit/>
          </a:bodyPr>
          <a:lstStyle>
            <a:lvl1pPr algn="l">
              <a:defRPr sz="3600" spc="300"/>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767754" y="1625512"/>
            <a:ext cx="6043246" cy="4636392"/>
          </a:xfrm>
        </p:spPr>
        <p:txBody>
          <a:bodyPr>
            <a:normAutofit/>
          </a:bodyPr>
          <a:lstStyle>
            <a:lvl1pPr>
              <a:lnSpc>
                <a:spcPct val="150000"/>
              </a:lnSpc>
              <a:defRPr sz="1600"/>
            </a:lvl1pPr>
            <a:lvl2pPr>
              <a:lnSpc>
                <a:spcPct val="150000"/>
              </a:lnSpc>
              <a:defRPr sz="1400"/>
            </a:lvl2pPr>
            <a:lvl3pPr>
              <a:lnSpc>
                <a:spcPct val="150000"/>
              </a:lnSpc>
              <a:defRPr sz="1400"/>
            </a:lvl3pPr>
            <a:lvl4pPr>
              <a:lnSpc>
                <a:spcPct val="150000"/>
              </a:lnSpc>
              <a:defRPr sz="1200"/>
            </a:lvl4pPr>
            <a:lvl5pPr>
              <a:lnSpc>
                <a:spcPct val="15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5767754" y="1003687"/>
            <a:ext cx="6043246" cy="365125"/>
          </a:xfrm>
        </p:spPr>
        <p:txBody>
          <a:bodyPr anchor="ctr">
            <a:noAutofit/>
          </a:bodyPr>
          <a:lstStyle>
            <a:lvl1pPr marL="0" indent="0">
              <a:buNone/>
              <a:defRPr sz="20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9" name="Picture Placeholder 8">
            <a:extLst>
              <a:ext uri="{FF2B5EF4-FFF2-40B4-BE49-F238E27FC236}">
                <a16:creationId xmlns:a16="http://schemas.microsoft.com/office/drawing/2014/main" id="{186FE9B2-6286-484B-8943-95EE0B6B0267}"/>
              </a:ext>
            </a:extLst>
          </p:cNvPr>
          <p:cNvSpPr>
            <a:spLocks noGrp="1"/>
          </p:cNvSpPr>
          <p:nvPr>
            <p:ph type="pic" sz="quarter" idx="14"/>
          </p:nvPr>
        </p:nvSpPr>
        <p:spPr>
          <a:xfrm>
            <a:off x="0" y="0"/>
            <a:ext cx="5416550" cy="6846932"/>
          </a:xfrm>
          <a:effectLst>
            <a:innerShdw blurRad="254000" dist="127000">
              <a:prstClr val="black">
                <a:alpha val="50000"/>
              </a:prstClr>
            </a:innerShdw>
          </a:effectLst>
        </p:spPr>
        <p:txBody>
          <a:bodyPr anchor="ctr"/>
          <a:lstStyle>
            <a:lvl1pPr marL="0" indent="0" algn="ctr">
              <a:buNone/>
              <a:defRPr/>
            </a:lvl1pPr>
          </a:lstStyle>
          <a:p>
            <a:r>
              <a:rPr lang="en-US"/>
              <a:t>Click icon to add picture</a:t>
            </a:r>
            <a:endParaRPr lang="en-US" dirty="0"/>
          </a:p>
        </p:txBody>
      </p:sp>
      <p:sp>
        <p:nvSpPr>
          <p:cNvPr id="11" name="Slide Number Placeholder 5">
            <a:extLst>
              <a:ext uri="{FF2B5EF4-FFF2-40B4-BE49-F238E27FC236}">
                <a16:creationId xmlns:a16="http://schemas.microsoft.com/office/drawing/2014/main" id="{7D4E8708-8565-4A5B-9D9E-1D4F40EAF909}"/>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Tree>
    <p:extLst>
      <p:ext uri="{BB962C8B-B14F-4D97-AF65-F5344CB8AC3E}">
        <p14:creationId xmlns:p14="http://schemas.microsoft.com/office/powerpoint/2010/main" val="1247832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0849B93-E2CE-4654-9EC7-7DFA141A5500}"/>
              </a:ext>
            </a:extLst>
          </p:cNvPr>
          <p:cNvSpPr>
            <a:spLocks noGrp="1"/>
          </p:cNvSpPr>
          <p:nvPr>
            <p:ph type="body" idx="1" hasCustomPrompt="1"/>
          </p:nvPr>
        </p:nvSpPr>
        <p:spPr>
          <a:xfrm>
            <a:off x="5904689" y="5038489"/>
            <a:ext cx="5933872" cy="365125"/>
          </a:xfrm>
        </p:spPr>
        <p:txBody>
          <a:bodyPr anchor="ctr"/>
          <a:lstStyle>
            <a:lvl1pPr marL="0" indent="0" algn="ctr">
              <a:lnSpc>
                <a:spcPct val="100000"/>
              </a:lnSpc>
              <a:buNone/>
              <a:defRPr sz="2400" spc="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Rectangle 6">
            <a:extLst>
              <a:ext uri="{FF2B5EF4-FFF2-40B4-BE49-F238E27FC236}">
                <a16:creationId xmlns:a16="http://schemas.microsoft.com/office/drawing/2014/main" id="{E7E94348-3BFC-4B39-9C3B-628E777B98F4}"/>
              </a:ext>
            </a:extLst>
          </p:cNvPr>
          <p:cNvSpPr/>
          <p:nvPr userDrawn="1"/>
        </p:nvSpPr>
        <p:spPr>
          <a:xfrm>
            <a:off x="0" y="0"/>
            <a:ext cx="6107906" cy="6858000"/>
          </a:xfrm>
          <a:custGeom>
            <a:avLst/>
            <a:gdLst>
              <a:gd name="connsiteX0" fmla="*/ 0 w 6107906"/>
              <a:gd name="connsiteY0" fmla="*/ 0 h 6858000"/>
              <a:gd name="connsiteX1" fmla="*/ 6107906 w 6107906"/>
              <a:gd name="connsiteY1" fmla="*/ 0 h 6858000"/>
              <a:gd name="connsiteX2" fmla="*/ 6107906 w 6107906"/>
              <a:gd name="connsiteY2" fmla="*/ 6858000 h 6858000"/>
              <a:gd name="connsiteX3" fmla="*/ 0 w 6107906"/>
              <a:gd name="connsiteY3" fmla="*/ 6858000 h 6858000"/>
              <a:gd name="connsiteX4" fmla="*/ 0 w 6107906"/>
              <a:gd name="connsiteY4" fmla="*/ 0 h 6858000"/>
              <a:gd name="connsiteX0" fmla="*/ 0 w 6107906"/>
              <a:gd name="connsiteY0" fmla="*/ 0 h 6858000"/>
              <a:gd name="connsiteX1" fmla="*/ 6107906 w 6107906"/>
              <a:gd name="connsiteY1" fmla="*/ 0 h 6858000"/>
              <a:gd name="connsiteX2" fmla="*/ 4233386 w 6107906"/>
              <a:gd name="connsiteY2" fmla="*/ 6858000 h 6858000"/>
              <a:gd name="connsiteX3" fmla="*/ 0 w 6107906"/>
              <a:gd name="connsiteY3" fmla="*/ 6858000 h 6858000"/>
              <a:gd name="connsiteX4" fmla="*/ 0 w 6107906"/>
              <a:gd name="connsiteY4" fmla="*/ 0 h 6858000"/>
              <a:gd name="connsiteX0" fmla="*/ 0 w 6107906"/>
              <a:gd name="connsiteY0" fmla="*/ 0 h 6858000"/>
              <a:gd name="connsiteX1" fmla="*/ 6107906 w 6107906"/>
              <a:gd name="connsiteY1" fmla="*/ 0 h 6858000"/>
              <a:gd name="connsiteX2" fmla="*/ 4593309 w 6107906"/>
              <a:gd name="connsiteY2" fmla="*/ 6848272 h 6858000"/>
              <a:gd name="connsiteX3" fmla="*/ 0 w 6107906"/>
              <a:gd name="connsiteY3" fmla="*/ 6858000 h 6858000"/>
              <a:gd name="connsiteX4" fmla="*/ 0 w 6107906"/>
              <a:gd name="connsiteY4" fmla="*/ 0 h 6858000"/>
              <a:gd name="connsiteX0" fmla="*/ 1517515 w 6107906"/>
              <a:gd name="connsiteY0" fmla="*/ 0 h 6858000"/>
              <a:gd name="connsiteX1" fmla="*/ 6107906 w 6107906"/>
              <a:gd name="connsiteY1" fmla="*/ 0 h 6858000"/>
              <a:gd name="connsiteX2" fmla="*/ 4593309 w 6107906"/>
              <a:gd name="connsiteY2" fmla="*/ 6848272 h 6858000"/>
              <a:gd name="connsiteX3" fmla="*/ 0 w 6107906"/>
              <a:gd name="connsiteY3" fmla="*/ 6858000 h 6858000"/>
              <a:gd name="connsiteX4" fmla="*/ 1517515 w 610790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7906" h="6858000">
                <a:moveTo>
                  <a:pt x="1517515" y="0"/>
                </a:moveTo>
                <a:lnTo>
                  <a:pt x="6107906" y="0"/>
                </a:lnTo>
                <a:lnTo>
                  <a:pt x="4593309" y="6848272"/>
                </a:lnTo>
                <a:lnTo>
                  <a:pt x="0" y="6858000"/>
                </a:lnTo>
                <a:lnTo>
                  <a:pt x="1517515" y="0"/>
                </a:lnTo>
                <a:close/>
              </a:path>
            </a:pathLst>
          </a:custGeom>
          <a:gradFill>
            <a:gsLst>
              <a:gs pos="0">
                <a:srgbClr val="01023B">
                  <a:alpha val="80000"/>
                </a:srgbClr>
              </a:gs>
              <a:gs pos="100000">
                <a:srgbClr val="E99757">
                  <a:lumMod val="97000"/>
                  <a:lumOff val="3000"/>
                  <a:alpha val="80000"/>
                </a:srgbClr>
              </a:gs>
              <a:gs pos="50000">
                <a:srgbClr val="A53F52">
                  <a:alpha val="8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01219AD9-34B1-4C27-8648-E7D7C69C07F9}"/>
              </a:ext>
            </a:extLst>
          </p:cNvPr>
          <p:cNvSpPr>
            <a:spLocks noGrp="1"/>
          </p:cNvSpPr>
          <p:nvPr>
            <p:ph type="title" hasCustomPrompt="1"/>
          </p:nvPr>
        </p:nvSpPr>
        <p:spPr>
          <a:xfrm>
            <a:off x="5904689" y="1546699"/>
            <a:ext cx="5933872" cy="3491790"/>
          </a:xfrm>
        </p:spPr>
        <p:txBody>
          <a:bodyPr anchor="ctr"/>
          <a:lstStyle>
            <a:lvl1pPr algn="ctr">
              <a:defRPr sz="6000" b="1" spc="300">
                <a:solidFill>
                  <a:schemeClr val="tx1"/>
                </a:solidFill>
              </a:defRPr>
            </a:lvl1pPr>
          </a:lstStyle>
          <a:p>
            <a:r>
              <a:rPr lang="en-US" dirty="0"/>
              <a:t>CLICK TO EDIT MASTER TITLE</a:t>
            </a:r>
          </a:p>
        </p:txBody>
      </p:sp>
    </p:spTree>
    <p:extLst>
      <p:ext uri="{BB962C8B-B14F-4D97-AF65-F5344CB8AC3E}">
        <p14:creationId xmlns:p14="http://schemas.microsoft.com/office/powerpoint/2010/main" val="1257312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B66B20-A484-4A16-A015-2118F9AF2101}"/>
              </a:ext>
            </a:extLst>
          </p:cNvPr>
          <p:cNvSpPr/>
          <p:nvPr userDrawn="1"/>
        </p:nvSpPr>
        <p:spPr>
          <a:xfrm>
            <a:off x="0" y="0"/>
            <a:ext cx="6107906" cy="6858000"/>
          </a:xfrm>
          <a:custGeom>
            <a:avLst/>
            <a:gdLst>
              <a:gd name="connsiteX0" fmla="*/ 0 w 6107906"/>
              <a:gd name="connsiteY0" fmla="*/ 0 h 6858000"/>
              <a:gd name="connsiteX1" fmla="*/ 6107906 w 6107906"/>
              <a:gd name="connsiteY1" fmla="*/ 0 h 6858000"/>
              <a:gd name="connsiteX2" fmla="*/ 6107906 w 6107906"/>
              <a:gd name="connsiteY2" fmla="*/ 6858000 h 6858000"/>
              <a:gd name="connsiteX3" fmla="*/ 0 w 6107906"/>
              <a:gd name="connsiteY3" fmla="*/ 6858000 h 6858000"/>
              <a:gd name="connsiteX4" fmla="*/ 0 w 6107906"/>
              <a:gd name="connsiteY4" fmla="*/ 0 h 6858000"/>
              <a:gd name="connsiteX0" fmla="*/ 0 w 6107906"/>
              <a:gd name="connsiteY0" fmla="*/ 0 h 6858000"/>
              <a:gd name="connsiteX1" fmla="*/ 6107906 w 6107906"/>
              <a:gd name="connsiteY1" fmla="*/ 0 h 6858000"/>
              <a:gd name="connsiteX2" fmla="*/ 4233386 w 6107906"/>
              <a:gd name="connsiteY2" fmla="*/ 6858000 h 6858000"/>
              <a:gd name="connsiteX3" fmla="*/ 0 w 6107906"/>
              <a:gd name="connsiteY3" fmla="*/ 6858000 h 6858000"/>
              <a:gd name="connsiteX4" fmla="*/ 0 w 610790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7906" h="6858000">
                <a:moveTo>
                  <a:pt x="0" y="0"/>
                </a:moveTo>
                <a:lnTo>
                  <a:pt x="6107906" y="0"/>
                </a:lnTo>
                <a:lnTo>
                  <a:pt x="4233386" y="6858000"/>
                </a:lnTo>
                <a:lnTo>
                  <a:pt x="0" y="6858000"/>
                </a:lnTo>
                <a:lnTo>
                  <a:pt x="0" y="0"/>
                </a:lnTo>
                <a:close/>
              </a:path>
            </a:pathLst>
          </a:custGeom>
          <a:gradFill>
            <a:gsLst>
              <a:gs pos="0">
                <a:srgbClr val="01023B">
                  <a:alpha val="80000"/>
                </a:srgbClr>
              </a:gs>
              <a:gs pos="100000">
                <a:srgbClr val="E99757">
                  <a:lumMod val="97000"/>
                  <a:lumOff val="3000"/>
                  <a:alpha val="80000"/>
                </a:srgbClr>
              </a:gs>
              <a:gs pos="50000">
                <a:srgbClr val="A53F52">
                  <a:alpha val="8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209064"/>
            <a:ext cx="5251450" cy="365125"/>
          </a:xfrm>
        </p:spPr>
        <p:txBody>
          <a:bodyPr anchor="ctr"/>
          <a:lstStyle>
            <a:lvl1pPr marL="0" indent="0">
              <a:lnSpc>
                <a:spcPct val="100000"/>
              </a:lnSpc>
              <a:buNone/>
              <a:defRPr sz="24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8" name="Title 1">
            <a:extLst>
              <a:ext uri="{FF2B5EF4-FFF2-40B4-BE49-F238E27FC236}">
                <a16:creationId xmlns:a16="http://schemas.microsoft.com/office/drawing/2014/main" id="{AABA725B-4BCB-1D48-9C5D-46706B18719E}"/>
              </a:ext>
            </a:extLst>
          </p:cNvPr>
          <p:cNvSpPr>
            <a:spLocks noGrp="1"/>
          </p:cNvSpPr>
          <p:nvPr>
            <p:ph type="title" hasCustomPrompt="1"/>
          </p:nvPr>
        </p:nvSpPr>
        <p:spPr>
          <a:xfrm>
            <a:off x="6096000" y="2520779"/>
            <a:ext cx="5251450" cy="1661297"/>
          </a:xfrm>
        </p:spPr>
        <p:txBody>
          <a:bodyPr anchor="ctr"/>
          <a:lstStyle>
            <a:lvl1pPr algn="l">
              <a:defRPr sz="6000" spc="300"/>
            </a:lvl1pPr>
          </a:lstStyle>
          <a:p>
            <a:r>
              <a:rPr lang="en-US" dirty="0"/>
              <a:t>CLICK TO EDIT MASTER TITLE</a:t>
            </a:r>
          </a:p>
        </p:txBody>
      </p:sp>
    </p:spTree>
    <p:extLst>
      <p:ext uri="{BB962C8B-B14F-4D97-AF65-F5344CB8AC3E}">
        <p14:creationId xmlns:p14="http://schemas.microsoft.com/office/powerpoint/2010/main" val="245735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05F96C-D634-4A69-95EC-3D002BD68752}"/>
              </a:ext>
            </a:extLst>
          </p:cNvPr>
          <p:cNvSpPr>
            <a:spLocks noGrp="1"/>
          </p:cNvSpPr>
          <p:nvPr>
            <p:ph type="title"/>
          </p:nvPr>
        </p:nvSpPr>
        <p:spPr>
          <a:xfrm>
            <a:off x="594519" y="365125"/>
            <a:ext cx="11002962" cy="82391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757E98-D0FB-43E3-98BC-711F6A2F5372}"/>
              </a:ext>
            </a:extLst>
          </p:cNvPr>
          <p:cNvSpPr>
            <a:spLocks noGrp="1"/>
          </p:cNvSpPr>
          <p:nvPr>
            <p:ph type="body" idx="1"/>
          </p:nvPr>
        </p:nvSpPr>
        <p:spPr>
          <a:xfrm>
            <a:off x="594519" y="1365813"/>
            <a:ext cx="10989920" cy="48111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FA65B72-2E86-4BA3-94F2-3ADFA40B7A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Add a footer</a:t>
            </a:r>
          </a:p>
        </p:txBody>
      </p:sp>
      <p:sp>
        <p:nvSpPr>
          <p:cNvPr id="6" name="Slide Number Placeholder 5">
            <a:extLst>
              <a:ext uri="{FF2B5EF4-FFF2-40B4-BE49-F238E27FC236}">
                <a16:creationId xmlns:a16="http://schemas.microsoft.com/office/drawing/2014/main" id="{73C1F3FD-3DB9-46B7-85E1-E8B8878A401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
        <p:nvSpPr>
          <p:cNvPr id="7" name="Shape 61">
            <a:extLst>
              <a:ext uri="{FF2B5EF4-FFF2-40B4-BE49-F238E27FC236}">
                <a16:creationId xmlns:a16="http://schemas.microsoft.com/office/drawing/2014/main" id="{0A2ACE11-44E0-44ED-AA10-CB0B57204E89}"/>
              </a:ext>
            </a:extLst>
          </p:cNvPr>
          <p:cNvSpPr/>
          <p:nvPr userDrawn="1"/>
        </p:nvSpPr>
        <p:spPr>
          <a:xfrm>
            <a:off x="10184825" y="6413649"/>
            <a:ext cx="38537" cy="407804"/>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endParaRPr lang="en-US" sz="2400" b="1" i="0" spc="0" dirty="0">
              <a:solidFill>
                <a:srgbClr val="A53F52"/>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692820"/>
      </p:ext>
    </p:extLst>
  </p:cSld>
  <p:clrMap bg1="lt1" tx1="dk1" bg2="lt2" tx2="dk2" accent1="accent1" accent2="accent2" accent3="accent3" accent4="accent4" accent5="accent5" accent6="accent6" hlink="hlink" folHlink="folHlink"/>
  <p:sldLayoutIdLst>
    <p:sldLayoutId id="2147483650" r:id="rId1"/>
    <p:sldLayoutId id="2147483667" r:id="rId2"/>
    <p:sldLayoutId id="2147483651" r:id="rId3"/>
    <p:sldLayoutId id="2147483668" r:id="rId4"/>
    <p:sldLayoutId id="2147483660" r:id="rId5"/>
    <p:sldLayoutId id="2147483664" r:id="rId6"/>
    <p:sldLayoutId id="2147483661" r:id="rId7"/>
    <p:sldLayoutId id="2147483674" r:id="rId8"/>
    <p:sldLayoutId id="2147483675" r:id="rId9"/>
    <p:sldLayoutId id="2147483673" r:id="rId10"/>
    <p:sldLayoutId id="2147483653" r:id="rId11"/>
    <p:sldLayoutId id="2147483670" r:id="rId12"/>
    <p:sldLayoutId id="2147483671" r:id="rId13"/>
    <p:sldLayoutId id="2147483672" r:id="rId14"/>
    <p:sldLayoutId id="2147483655" r:id="rId15"/>
    <p:sldLayoutId id="2147483666" r:id="rId16"/>
  </p:sldLayoutIdLst>
  <p:hf hdr="0" ftr="0" dt="0"/>
  <p:txStyles>
    <p:title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rushter.com/blog/python-memory-managment/"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https://en.wikipedia.org/wiki/Page_(computer_memory)"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docs.python.org/3.6/library/gc.html" TargetMode="External"/><Relationship Id="rId2" Type="http://schemas.openxmlformats.org/officeDocument/2006/relationships/hyperlink" Target="https://en.wikipedia.org/wiki/Reference_counting" TargetMode="Externa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hyperlink" Target="https://www.python.org/"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hemeOverride" Target="../theme/themeOverride1.xml"/><Relationship Id="rId5" Type="http://schemas.openxmlformats.org/officeDocument/2006/relationships/hyperlink" Target="https://www.w3schools.com/python/ref_list_sort.asp" TargetMode="External"/><Relationship Id="rId4" Type="http://schemas.openxmlformats.org/officeDocument/2006/relationships/hyperlink" Target="https://www.w3schools.com/python/ref_list_reverse.asp"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neopythonic.blogspot.com/2016/04/kings-day-speech.html" TargetMode="External"/><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ustomXml" Target="../ink/ink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ustomXml" Target="../ink/ink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hyperlink" Target="https://www.tutorialsteacher.com/python/python-module" TargetMode="Externa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ustomXml" Target="../ink/ink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ustomXml" Target="../ink/ink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hyperlink" Target="https://pypi.org/" TargetMode="Externa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hyperlink" Target="https://pip.pypa.io/en/stable/reference/pip_install/#pip-install" TargetMode="Externa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ustomXml" Target="../ink/ink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hyperlink" Target="file:///D:\PYTHON\PPTs\DJANGO.pptx" TargetMode="External"/><Relationship Id="rId4" Type="http://schemas.openxmlformats.org/officeDocument/2006/relationships/hyperlink" Target="DJANGO.ppt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hyperlink" Target="https://www.geeksforgeeks.org/python/" TargetMode="External"/><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leanpub.com/insidethepythonvirtualmachine/read" TargetMode="External"/><Relationship Id="rId2" Type="http://schemas.openxmlformats.org/officeDocument/2006/relationships/hyperlink" Target="http://docs.python.org/c-api/init.html#Py_Initialize"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descr="Abstract Building">
            <a:extLst>
              <a:ext uri="{FF2B5EF4-FFF2-40B4-BE49-F238E27FC236}">
                <a16:creationId xmlns:a16="http://schemas.microsoft.com/office/drawing/2014/main" id="{CE10ABE1-BE78-4DEC-9C0A-46282D549DF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5" name="Rectangle 4">
            <a:extLst>
              <a:ext uri="{FF2B5EF4-FFF2-40B4-BE49-F238E27FC236}">
                <a16:creationId xmlns:a16="http://schemas.microsoft.com/office/drawing/2014/main" id="{979F9DAD-F6B0-4ECC-8632-4B5E050986A8}"/>
              </a:ext>
              <a:ext uri="{C183D7F6-B498-43B3-948B-1728B52AA6E4}">
                <adec:decorative xmlns:adec="http://schemas.microsoft.com/office/drawing/2017/decorative" val="1"/>
              </a:ext>
            </a:extLst>
          </p:cNvPr>
          <p:cNvSpPr/>
          <p:nvPr/>
        </p:nvSpPr>
        <p:spPr>
          <a:xfrm>
            <a:off x="0" y="0"/>
            <a:ext cx="12192000" cy="6858000"/>
          </a:xfrm>
          <a:prstGeom prst="rect">
            <a:avLst/>
          </a:prstGeom>
          <a:gradFill>
            <a:gsLst>
              <a:gs pos="0">
                <a:srgbClr val="01023B">
                  <a:alpha val="70000"/>
                </a:srgbClr>
              </a:gs>
              <a:gs pos="100000">
                <a:srgbClr val="E99757">
                  <a:lumMod val="97000"/>
                  <a:lumOff val="3000"/>
                  <a:alpha val="70000"/>
                </a:srgbClr>
              </a:gs>
              <a:gs pos="50000">
                <a:srgbClr val="A53F52">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4F7706BE-EF2E-459C-8778-01DDD354C634}"/>
              </a:ext>
            </a:extLst>
          </p:cNvPr>
          <p:cNvSpPr>
            <a:spLocks noGrp="1"/>
          </p:cNvSpPr>
          <p:nvPr>
            <p:ph type="title"/>
          </p:nvPr>
        </p:nvSpPr>
        <p:spPr>
          <a:xfrm>
            <a:off x="174463" y="3587620"/>
            <a:ext cx="11938980" cy="830649"/>
          </a:xfrm>
        </p:spPr>
        <p:txBody>
          <a:bodyPr>
            <a:normAutofit fontScale="90000"/>
          </a:bodyPr>
          <a:lstStyle/>
          <a:p>
            <a:r>
              <a:rPr lang="en-US" b="1" dirty="0">
                <a:solidFill>
                  <a:srgbClr val="92D050"/>
                </a:solidFill>
                <a:latin typeface="Roboto" panose="02000000000000000000" pitchFamily="2" charset="0"/>
                <a:ea typeface="Roboto" panose="02000000000000000000" pitchFamily="2" charset="0"/>
                <a:cs typeface="Roboto" panose="02000000000000000000" pitchFamily="2" charset="0"/>
              </a:rPr>
              <a:t>PYTHON</a:t>
            </a:r>
            <a:r>
              <a:rPr lang="en-US" b="1" dirty="0">
                <a:solidFill>
                  <a:srgbClr val="92D050"/>
                </a:solidFill>
              </a:rPr>
              <a:t>  </a:t>
            </a:r>
            <a:r>
              <a:rPr lang="en-US" sz="2300" b="1" dirty="0">
                <a:solidFill>
                  <a:srgbClr val="FFFF00"/>
                </a:solidFill>
                <a:latin typeface="Roboto" panose="02000000000000000000" pitchFamily="2" charset="0"/>
                <a:ea typeface="Roboto" panose="02000000000000000000" pitchFamily="2" charset="0"/>
                <a:cs typeface="Roboto" panose="02000000000000000000" pitchFamily="2" charset="0"/>
              </a:rPr>
              <a:t>"most powerful language you can still read".</a:t>
            </a:r>
          </a:p>
        </p:txBody>
      </p:sp>
      <p:sp>
        <p:nvSpPr>
          <p:cNvPr id="7" name="Text Placeholder 6">
            <a:extLst>
              <a:ext uri="{FF2B5EF4-FFF2-40B4-BE49-F238E27FC236}">
                <a16:creationId xmlns:a16="http://schemas.microsoft.com/office/drawing/2014/main" id="{5D865526-EC39-4780-A2A8-274A80A5C19B}"/>
              </a:ext>
            </a:extLst>
          </p:cNvPr>
          <p:cNvSpPr>
            <a:spLocks noGrp="1"/>
          </p:cNvSpPr>
          <p:nvPr>
            <p:ph type="body" idx="1"/>
          </p:nvPr>
        </p:nvSpPr>
        <p:spPr>
          <a:xfrm>
            <a:off x="7665203" y="5870253"/>
            <a:ext cx="4080595" cy="605961"/>
          </a:xfrm>
        </p:spPr>
        <p:txBody>
          <a:bodyPr>
            <a:normAutofit/>
          </a:bodyPr>
          <a:lstStyle/>
          <a:p>
            <a:r>
              <a:rPr lang="en-US" b="1" dirty="0">
                <a:solidFill>
                  <a:schemeClr val="bg1"/>
                </a:solidFill>
              </a:rPr>
              <a:t>-</a:t>
            </a:r>
            <a:r>
              <a:rPr lang="en-US" b="1" dirty="0">
                <a:solidFill>
                  <a:schemeClr val="bg1"/>
                </a:solidFill>
                <a:latin typeface="Roboto" panose="02000000000000000000" pitchFamily="2" charset="0"/>
                <a:ea typeface="Roboto" panose="02000000000000000000" pitchFamily="2" charset="0"/>
                <a:cs typeface="Roboto" panose="02000000000000000000" pitchFamily="2" charset="0"/>
              </a:rPr>
              <a:t>Shivesh Kumar</a:t>
            </a:r>
          </a:p>
        </p:txBody>
      </p:sp>
      <p:pic>
        <p:nvPicPr>
          <p:cNvPr id="4" name="Picture 3">
            <a:extLst>
              <a:ext uri="{FF2B5EF4-FFF2-40B4-BE49-F238E27FC236}">
                <a16:creationId xmlns:a16="http://schemas.microsoft.com/office/drawing/2014/main" id="{DA3232D9-C743-44AD-ABB1-74192A352797}"/>
              </a:ext>
            </a:extLst>
          </p:cNvPr>
          <p:cNvPicPr>
            <a:picLocks noChangeAspect="1"/>
          </p:cNvPicPr>
          <p:nvPr/>
        </p:nvPicPr>
        <p:blipFill>
          <a:blip r:embed="rId3"/>
          <a:stretch>
            <a:fillRect/>
          </a:stretch>
        </p:blipFill>
        <p:spPr>
          <a:xfrm>
            <a:off x="292133" y="131975"/>
            <a:ext cx="2687671" cy="2677213"/>
          </a:xfrm>
          <a:prstGeom prst="rect">
            <a:avLst/>
          </a:prstGeom>
        </p:spPr>
      </p:pic>
    </p:spTree>
    <p:extLst>
      <p:ext uri="{BB962C8B-B14F-4D97-AF65-F5344CB8AC3E}">
        <p14:creationId xmlns:p14="http://schemas.microsoft.com/office/powerpoint/2010/main" val="11020454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600" b="1" kern="1200">
                <a:solidFill>
                  <a:srgbClr val="FFFFFF"/>
                </a:solidFill>
                <a:latin typeface="+mj-lt"/>
                <a:ea typeface="+mj-ea"/>
                <a:cs typeface="+mj-cs"/>
              </a:rPr>
              <a:t>Inside Python VM</a:t>
            </a:r>
          </a:p>
        </p:txBody>
      </p:sp>
      <p:sp>
        <p:nvSpPr>
          <p:cNvPr id="4" name="Text Placeholder 3">
            <a:extLst>
              <a:ext uri="{FF2B5EF4-FFF2-40B4-BE49-F238E27FC236}">
                <a16:creationId xmlns:a16="http://schemas.microsoft.com/office/drawing/2014/main" id="{A8CA6DEC-302B-49C8-AC11-FD6F37AFA854}"/>
              </a:ext>
            </a:extLst>
          </p:cNvPr>
          <p:cNvSpPr>
            <a:spLocks noGrp="1"/>
          </p:cNvSpPr>
          <p:nvPr>
            <p:ph type="body" idx="1"/>
          </p:nvPr>
        </p:nvSpPr>
        <p:spPr>
          <a:xfrm>
            <a:off x="3316794" y="249954"/>
            <a:ext cx="7825165" cy="584909"/>
          </a:xfrm>
        </p:spPr>
        <p:txBody>
          <a:bodyPr vert="horz" lIns="91440" tIns="45720" rIns="91440" bIns="45720" rtlCol="0">
            <a:normAutofit/>
          </a:bodyPr>
          <a:lstStyle/>
          <a:p>
            <a:pPr>
              <a:lnSpc>
                <a:spcPct val="90000"/>
              </a:lnSpc>
            </a:pPr>
            <a:r>
              <a:rPr lang="en-US" sz="2800" b="1" spc="100" dirty="0">
                <a:solidFill>
                  <a:srgbClr val="FF0000"/>
                </a:solidFill>
                <a:latin typeface="Roboto" panose="02000000000000000000" pitchFamily="2" charset="0"/>
                <a:ea typeface="Roboto" panose="02000000000000000000" pitchFamily="2" charset="0"/>
                <a:cs typeface="Roboto" panose="02000000000000000000" pitchFamily="2" charset="0"/>
              </a:rPr>
              <a:t>MEMORY MANAGEMENT</a:t>
            </a:r>
          </a:p>
          <a:p>
            <a:pPr indent="-228600">
              <a:lnSpc>
                <a:spcPct val="90000"/>
              </a:lnSpc>
              <a:buFont typeface="Arial" panose="020B0604020202020204" pitchFamily="34" charset="0"/>
              <a:buChar char="•"/>
            </a:pPr>
            <a:endParaRPr lang="en-US" altLang="en-US" sz="1800" spc="100" dirty="0">
              <a:solidFill>
                <a:schemeClr val="tx1"/>
              </a:solidFill>
            </a:endParaRP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4996206" y="6356351"/>
            <a:ext cx="6357593" cy="251696"/>
          </a:xfrm>
        </p:spPr>
        <p:txBody>
          <a:bodyPr vert="horz" lIns="91440" tIns="45720" rIns="91440" bIns="45720" rtlCol="0" anchor="ctr">
            <a:normAutofit fontScale="92500" lnSpcReduction="10000"/>
          </a:bodyPr>
          <a:lstStyle/>
          <a:p>
            <a:pPr>
              <a:spcAft>
                <a:spcPts val="600"/>
              </a:spcAft>
            </a:pPr>
            <a:r>
              <a:rPr lang="en-US" dirty="0">
                <a:solidFill>
                  <a:srgbClr val="0070C0"/>
                </a:solidFill>
                <a:hlinkClick r:id="rId2">
                  <a:extLst>
                    <a:ext uri="{A12FA001-AC4F-418D-AE19-62706E023703}">
                      <ahyp:hlinkClr xmlns:ahyp="http://schemas.microsoft.com/office/drawing/2018/hyperlinkcolor" val="tx"/>
                    </a:ext>
                  </a:extLst>
                </a:hlinkClick>
              </a:rPr>
              <a:t>https://rushter.com/blog/python-memory-managment/</a:t>
            </a:r>
            <a:fld id="{8C2E478F-E849-4A8C-AF1F-CBCC78A7CBFA}" type="slidenum">
              <a:rPr lang="en-US" smtClean="0">
                <a:solidFill>
                  <a:srgbClr val="0070C0"/>
                </a:solidFill>
              </a:rPr>
              <a:pPr>
                <a:spcAft>
                  <a:spcPts val="600"/>
                </a:spcAft>
              </a:pPr>
              <a:t>10</a:t>
            </a:fld>
            <a:endParaRPr lang="en-US" dirty="0">
              <a:solidFill>
                <a:srgbClr val="0070C0"/>
              </a:solidFill>
            </a:endParaRPr>
          </a:p>
        </p:txBody>
      </p:sp>
      <p:sp>
        <p:nvSpPr>
          <p:cNvPr id="9" name="Rectangle 8">
            <a:extLst>
              <a:ext uri="{FF2B5EF4-FFF2-40B4-BE49-F238E27FC236}">
                <a16:creationId xmlns:a16="http://schemas.microsoft.com/office/drawing/2014/main" id="{53FF8C66-F1EA-4E44-9A3C-6D517B049303}"/>
              </a:ext>
            </a:extLst>
          </p:cNvPr>
          <p:cNvSpPr/>
          <p:nvPr/>
        </p:nvSpPr>
        <p:spPr>
          <a:xfrm>
            <a:off x="3733014" y="834863"/>
            <a:ext cx="8135332" cy="892552"/>
          </a:xfrm>
          <a:prstGeom prst="rect">
            <a:avLst/>
          </a:prstGeom>
        </p:spPr>
        <p:txBody>
          <a:bodyPr wrap="square">
            <a:spAutoFit/>
          </a:bodyPr>
          <a:lstStyle/>
          <a:p>
            <a:pPr lvl="0" eaLnBrk="0" fontAlgn="base" hangingPunct="0">
              <a:spcBef>
                <a:spcPct val="0"/>
              </a:spcBef>
              <a:spcAft>
                <a:spcPct val="0"/>
              </a:spcAft>
            </a:pPr>
            <a:r>
              <a:rPr lang="en-US" dirty="0">
                <a:latin typeface="Roboto" panose="02000000000000000000" pitchFamily="2" charset="0"/>
                <a:ea typeface="Roboto" panose="02000000000000000000" pitchFamily="2" charset="0"/>
                <a:cs typeface="Roboto" panose="02000000000000000000" pitchFamily="2" charset="0"/>
              </a:rPr>
              <a:t>Everything in Python is an object. Some objects can hold other objects, such as lists, tuples, </a:t>
            </a:r>
            <a:r>
              <a:rPr lang="en-US" dirty="0" err="1">
                <a:latin typeface="Roboto" panose="02000000000000000000" pitchFamily="2" charset="0"/>
                <a:ea typeface="Roboto" panose="02000000000000000000" pitchFamily="2" charset="0"/>
                <a:cs typeface="Roboto" panose="02000000000000000000" pitchFamily="2" charset="0"/>
              </a:rPr>
              <a:t>dicts</a:t>
            </a:r>
            <a:r>
              <a:rPr lang="en-US" dirty="0">
                <a:latin typeface="Roboto" panose="02000000000000000000" pitchFamily="2" charset="0"/>
                <a:ea typeface="Roboto" panose="02000000000000000000" pitchFamily="2" charset="0"/>
                <a:cs typeface="Roboto" panose="02000000000000000000" pitchFamily="2" charset="0"/>
              </a:rPr>
              <a:t>, classes, etc.</a:t>
            </a:r>
            <a:endParaRPr lang="en-US" altLang="en-US" sz="160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lvl="0" eaLnBrk="0" fontAlgn="base" hangingPunct="0">
              <a:spcBef>
                <a:spcPct val="0"/>
              </a:spcBef>
              <a:spcAft>
                <a:spcPct val="0"/>
              </a:spcAft>
            </a:pPr>
            <a:endParaRPr lang="en-US" altLang="en-US" sz="1600" spc="100" dirty="0"/>
          </a:p>
        </p:txBody>
      </p:sp>
      <p:pic>
        <p:nvPicPr>
          <p:cNvPr id="10" name="Picture 9">
            <a:extLst>
              <a:ext uri="{FF2B5EF4-FFF2-40B4-BE49-F238E27FC236}">
                <a16:creationId xmlns:a16="http://schemas.microsoft.com/office/drawing/2014/main" id="{B3EFDD6E-B45B-4E10-870C-9EE9210D63D6}"/>
              </a:ext>
            </a:extLst>
          </p:cNvPr>
          <p:cNvPicPr>
            <a:picLocks noChangeAspect="1"/>
          </p:cNvPicPr>
          <p:nvPr/>
        </p:nvPicPr>
        <p:blipFill>
          <a:blip r:embed="rId3"/>
          <a:stretch>
            <a:fillRect/>
          </a:stretch>
        </p:blipFill>
        <p:spPr>
          <a:xfrm>
            <a:off x="4590853" y="1625357"/>
            <a:ext cx="5674937" cy="4730993"/>
          </a:xfrm>
          <a:prstGeom prst="rect">
            <a:avLst/>
          </a:prstGeom>
        </p:spPr>
      </p:pic>
    </p:spTree>
    <p:extLst>
      <p:ext uri="{BB962C8B-B14F-4D97-AF65-F5344CB8AC3E}">
        <p14:creationId xmlns:p14="http://schemas.microsoft.com/office/powerpoint/2010/main" val="212945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600" b="1" kern="1200">
                <a:solidFill>
                  <a:srgbClr val="FFFFFF"/>
                </a:solidFill>
                <a:latin typeface="+mj-lt"/>
                <a:ea typeface="+mj-ea"/>
                <a:cs typeface="+mj-cs"/>
              </a:rPr>
              <a:t>Inside Python VM</a:t>
            </a:r>
          </a:p>
        </p:txBody>
      </p:sp>
      <p:sp>
        <p:nvSpPr>
          <p:cNvPr id="4" name="Text Placeholder 3">
            <a:extLst>
              <a:ext uri="{FF2B5EF4-FFF2-40B4-BE49-F238E27FC236}">
                <a16:creationId xmlns:a16="http://schemas.microsoft.com/office/drawing/2014/main" id="{A8CA6DEC-302B-49C8-AC11-FD6F37AFA854}"/>
              </a:ext>
            </a:extLst>
          </p:cNvPr>
          <p:cNvSpPr>
            <a:spLocks noGrp="1"/>
          </p:cNvSpPr>
          <p:nvPr>
            <p:ph type="body" idx="1"/>
          </p:nvPr>
        </p:nvSpPr>
        <p:spPr>
          <a:xfrm>
            <a:off x="3316794" y="249954"/>
            <a:ext cx="7825165" cy="584909"/>
          </a:xfrm>
        </p:spPr>
        <p:txBody>
          <a:bodyPr vert="horz" lIns="91440" tIns="45720" rIns="91440" bIns="45720" rtlCol="0">
            <a:normAutofit/>
          </a:bodyPr>
          <a:lstStyle/>
          <a:p>
            <a:pPr>
              <a:lnSpc>
                <a:spcPct val="90000"/>
              </a:lnSpc>
            </a:pPr>
            <a:r>
              <a:rPr lang="en-US" sz="2800" b="1" spc="100" dirty="0">
                <a:solidFill>
                  <a:srgbClr val="FF0000"/>
                </a:solidFill>
                <a:latin typeface="Roboto" panose="02000000000000000000" pitchFamily="2" charset="0"/>
                <a:ea typeface="Roboto" panose="02000000000000000000" pitchFamily="2" charset="0"/>
                <a:cs typeface="Roboto" panose="02000000000000000000" pitchFamily="2" charset="0"/>
              </a:rPr>
              <a:t>MEMORY MANAGEMENT</a:t>
            </a:r>
          </a:p>
          <a:p>
            <a:pPr indent="-228600">
              <a:lnSpc>
                <a:spcPct val="90000"/>
              </a:lnSpc>
              <a:buFont typeface="Arial" panose="020B0604020202020204" pitchFamily="34" charset="0"/>
              <a:buChar char="•"/>
            </a:pPr>
            <a:endParaRPr lang="en-US" altLang="en-US" sz="1800" spc="100" dirty="0">
              <a:solidFill>
                <a:schemeClr val="tx1"/>
              </a:solidFill>
            </a:endParaRP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4996206" y="6356351"/>
            <a:ext cx="6357593" cy="251696"/>
          </a:xfrm>
        </p:spPr>
        <p:txBody>
          <a:bodyPr vert="horz" lIns="91440" tIns="45720" rIns="91440" bIns="45720" rtlCol="0" anchor="ctr">
            <a:normAutofit fontScale="92500" lnSpcReduction="10000"/>
          </a:bodyPr>
          <a:lstStyle/>
          <a:p>
            <a:pPr>
              <a:spcAft>
                <a:spcPts val="600"/>
              </a:spcAft>
            </a:pPr>
            <a:fld id="{8C2E478F-E849-4A8C-AF1F-CBCC78A7CBFA}" type="slidenum">
              <a:rPr lang="en-US" smtClean="0">
                <a:solidFill>
                  <a:srgbClr val="0070C0"/>
                </a:solidFill>
              </a:rPr>
              <a:pPr>
                <a:spcAft>
                  <a:spcPts val="600"/>
                </a:spcAft>
              </a:pPr>
              <a:t>11</a:t>
            </a:fld>
            <a:endParaRPr lang="en-US" dirty="0">
              <a:solidFill>
                <a:srgbClr val="0070C0"/>
              </a:solidFill>
            </a:endParaRPr>
          </a:p>
        </p:txBody>
      </p:sp>
      <p:sp>
        <p:nvSpPr>
          <p:cNvPr id="9" name="Rectangle 8">
            <a:extLst>
              <a:ext uri="{FF2B5EF4-FFF2-40B4-BE49-F238E27FC236}">
                <a16:creationId xmlns:a16="http://schemas.microsoft.com/office/drawing/2014/main" id="{53FF8C66-F1EA-4E44-9A3C-6D517B049303}"/>
              </a:ext>
            </a:extLst>
          </p:cNvPr>
          <p:cNvSpPr/>
          <p:nvPr/>
        </p:nvSpPr>
        <p:spPr>
          <a:xfrm>
            <a:off x="3535052" y="834863"/>
            <a:ext cx="8656948" cy="5016758"/>
          </a:xfrm>
          <a:prstGeom prst="rect">
            <a:avLst/>
          </a:prstGeom>
          <a:solidFill>
            <a:schemeClr val="bg2">
              <a:lumMod val="90000"/>
            </a:schemeClr>
          </a:solidFill>
        </p:spPr>
        <p:txBody>
          <a:bodyPr wrap="square">
            <a:spAutoFit/>
          </a:bodyPr>
          <a:lstStyle/>
          <a:p>
            <a:pPr eaLnBrk="0" fontAlgn="base" hangingPunct="0">
              <a:spcBef>
                <a:spcPct val="0"/>
              </a:spcBef>
              <a:spcAft>
                <a:spcPct val="0"/>
              </a:spcAft>
            </a:pPr>
            <a:r>
              <a:rPr lang="en-US" sz="1600" b="1" dirty="0">
                <a:latin typeface="Roboto" panose="02000000000000000000" pitchFamily="2" charset="0"/>
                <a:ea typeface="Roboto" panose="02000000000000000000" pitchFamily="2" charset="0"/>
                <a:cs typeface="Roboto" panose="02000000000000000000" pitchFamily="2" charset="0"/>
              </a:rPr>
              <a:t>Small object allocation</a:t>
            </a:r>
          </a:p>
          <a:p>
            <a:pPr lvl="0" eaLnBrk="0" fontAlgn="base" hangingPunct="0">
              <a:spcBef>
                <a:spcPct val="0"/>
              </a:spcBef>
              <a:spcAft>
                <a:spcPct val="0"/>
              </a:spcAft>
            </a:pPr>
            <a:r>
              <a:rPr lang="en-US" altLang="en-US" sz="1600" spc="100" dirty="0">
                <a:latin typeface="Roboto" panose="02000000000000000000" pitchFamily="2" charset="0"/>
                <a:ea typeface="Roboto" panose="02000000000000000000" pitchFamily="2" charset="0"/>
                <a:cs typeface="Roboto" panose="02000000000000000000" pitchFamily="2" charset="0"/>
              </a:rPr>
              <a:t>To reduce overhead for small objects (less than 512 bytes) Python sub-allocates big blocks of memory. Larger objects are routed to standard C allocator. Small object allocator uses three levels of abstraction — arena, pool, and block.</a:t>
            </a:r>
          </a:p>
          <a:p>
            <a:pPr eaLnBrk="0" fontAlgn="base" hangingPunct="0">
              <a:spcBef>
                <a:spcPct val="0"/>
              </a:spcBef>
              <a:spcAft>
                <a:spcPct val="0"/>
              </a:spcAft>
            </a:pPr>
            <a:r>
              <a:rPr lang="en-US" sz="1600" b="1" dirty="0">
                <a:latin typeface="Roboto" panose="02000000000000000000" pitchFamily="2" charset="0"/>
                <a:ea typeface="Roboto" panose="02000000000000000000" pitchFamily="2" charset="0"/>
                <a:cs typeface="Roboto" panose="02000000000000000000" pitchFamily="2" charset="0"/>
              </a:rPr>
              <a:t>Block</a:t>
            </a:r>
          </a:p>
          <a:p>
            <a:pPr lvl="0" eaLnBrk="0" fontAlgn="base" hangingPunct="0">
              <a:spcBef>
                <a:spcPct val="0"/>
              </a:spcBef>
              <a:spcAft>
                <a:spcPct val="0"/>
              </a:spcAft>
            </a:pPr>
            <a:r>
              <a:rPr lang="en-US" sz="1600" dirty="0">
                <a:latin typeface="Roboto" panose="02000000000000000000" pitchFamily="2" charset="0"/>
                <a:ea typeface="Roboto" panose="02000000000000000000" pitchFamily="2" charset="0"/>
                <a:cs typeface="Roboto" panose="02000000000000000000" pitchFamily="2" charset="0"/>
              </a:rPr>
              <a:t>Block is a chunk of memory of a certain size. Each block can keep only one Python object of a fixed size. The size of the block can vary from 8 to 512 bytes and must be a multiple of eight (i.e., use 8-byte alignment). For convenience, such blocks are grouped in 64 size classes.</a:t>
            </a:r>
            <a:endParaRPr lang="en-US" altLang="en-US" sz="1600" spc="100" dirty="0">
              <a:latin typeface="Roboto" panose="02000000000000000000" pitchFamily="2" charset="0"/>
              <a:ea typeface="Roboto" panose="02000000000000000000" pitchFamily="2" charset="0"/>
              <a:cs typeface="Roboto" panose="02000000000000000000" pitchFamily="2" charset="0"/>
            </a:endParaRPr>
          </a:p>
          <a:p>
            <a:pPr eaLnBrk="0" fontAlgn="base" hangingPunct="0">
              <a:spcBef>
                <a:spcPct val="0"/>
              </a:spcBef>
              <a:spcAft>
                <a:spcPct val="0"/>
              </a:spcAft>
            </a:pPr>
            <a:r>
              <a:rPr lang="en-US" sz="1600" b="1" dirty="0">
                <a:latin typeface="Roboto" panose="02000000000000000000" pitchFamily="2" charset="0"/>
                <a:ea typeface="Roboto" panose="02000000000000000000" pitchFamily="2" charset="0"/>
                <a:cs typeface="Roboto" panose="02000000000000000000" pitchFamily="2" charset="0"/>
              </a:rPr>
              <a:t>Pool</a:t>
            </a:r>
          </a:p>
          <a:p>
            <a:pPr lvl="0" eaLnBrk="0" fontAlgn="base" hangingPunct="0">
              <a:spcBef>
                <a:spcPct val="0"/>
              </a:spcBef>
              <a:spcAft>
                <a:spcPct val="0"/>
              </a:spcAft>
            </a:pPr>
            <a:r>
              <a:rPr lang="en-US" sz="1600" dirty="0">
                <a:latin typeface="Roboto" panose="02000000000000000000" pitchFamily="2" charset="0"/>
                <a:ea typeface="Roboto" panose="02000000000000000000" pitchFamily="2" charset="0"/>
                <a:cs typeface="Roboto" panose="02000000000000000000" pitchFamily="2" charset="0"/>
              </a:rPr>
              <a:t>A collection of blocks of the same size is called a pool. Normally, the size of the pool is equal to the size of a </a:t>
            </a:r>
            <a:r>
              <a:rPr lang="en-US" sz="1600" dirty="0">
                <a:latin typeface="Roboto" panose="02000000000000000000" pitchFamily="2" charset="0"/>
                <a:ea typeface="Roboto" panose="02000000000000000000" pitchFamily="2" charset="0"/>
                <a:cs typeface="Roboto" panose="02000000000000000000" pitchFamily="2" charset="0"/>
                <a:hlinkClick r:id="rId2"/>
              </a:rPr>
              <a:t>memory page</a:t>
            </a:r>
            <a:r>
              <a:rPr lang="en-US" sz="1600" dirty="0">
                <a:latin typeface="Roboto" panose="02000000000000000000" pitchFamily="2" charset="0"/>
                <a:ea typeface="Roboto" panose="02000000000000000000" pitchFamily="2" charset="0"/>
                <a:cs typeface="Roboto" panose="02000000000000000000" pitchFamily="2" charset="0"/>
              </a:rPr>
              <a:t>, i.e., 4Kb. Limiting pool to the fixed size of blocks helps with fragmentation. If an object gets destroyed, the memory manager can fill this space with a new object of the same size.</a:t>
            </a:r>
            <a:endParaRPr lang="en-US" altLang="en-US" sz="1600" spc="100" dirty="0">
              <a:latin typeface="Roboto" panose="02000000000000000000" pitchFamily="2" charset="0"/>
              <a:ea typeface="Roboto" panose="02000000000000000000" pitchFamily="2" charset="0"/>
              <a:cs typeface="Roboto" panose="02000000000000000000" pitchFamily="2" charset="0"/>
            </a:endParaRPr>
          </a:p>
          <a:p>
            <a:pPr eaLnBrk="0" fontAlgn="base" hangingPunct="0">
              <a:spcBef>
                <a:spcPct val="0"/>
              </a:spcBef>
              <a:spcAft>
                <a:spcPct val="0"/>
              </a:spcAft>
            </a:pPr>
            <a:r>
              <a:rPr lang="en-US" sz="1600" b="1" dirty="0">
                <a:latin typeface="Roboto" panose="02000000000000000000" pitchFamily="2" charset="0"/>
                <a:ea typeface="Roboto" panose="02000000000000000000" pitchFamily="2" charset="0"/>
                <a:cs typeface="Roboto" panose="02000000000000000000" pitchFamily="2" charset="0"/>
              </a:rPr>
              <a:t>Arena</a:t>
            </a:r>
          </a:p>
          <a:p>
            <a:pPr lvl="0" eaLnBrk="0" fontAlgn="base" hangingPunct="0">
              <a:spcBef>
                <a:spcPct val="0"/>
              </a:spcBef>
              <a:spcAft>
                <a:spcPct val="0"/>
              </a:spcAft>
            </a:pPr>
            <a:r>
              <a:rPr lang="en-US" sz="1600" dirty="0">
                <a:latin typeface="Roboto" panose="02000000000000000000" pitchFamily="2" charset="0"/>
                <a:ea typeface="Roboto" panose="02000000000000000000" pitchFamily="2" charset="0"/>
                <a:cs typeface="Roboto" panose="02000000000000000000" pitchFamily="2" charset="0"/>
              </a:rPr>
              <a:t>The arena is a chunk of 256kB memory allocated on the heap, which provides memory for 64 pools.</a:t>
            </a:r>
          </a:p>
          <a:p>
            <a:pPr eaLnBrk="0" fontAlgn="base" hangingPunct="0">
              <a:spcBef>
                <a:spcPct val="0"/>
              </a:spcBef>
              <a:spcAft>
                <a:spcPct val="0"/>
              </a:spcAft>
            </a:pPr>
            <a:r>
              <a:rPr lang="en-US" sz="1600" b="1" dirty="0">
                <a:latin typeface="Roboto" panose="02000000000000000000" pitchFamily="2" charset="0"/>
                <a:ea typeface="Roboto" panose="02000000000000000000" pitchFamily="2" charset="0"/>
                <a:cs typeface="Roboto" panose="02000000000000000000" pitchFamily="2" charset="0"/>
              </a:rPr>
              <a:t>Memory deallocation</a:t>
            </a:r>
          </a:p>
          <a:p>
            <a:pPr lvl="0" eaLnBrk="0" fontAlgn="base" hangingPunct="0">
              <a:spcBef>
                <a:spcPct val="0"/>
              </a:spcBef>
              <a:spcAft>
                <a:spcPct val="0"/>
              </a:spcAft>
            </a:pPr>
            <a:r>
              <a:rPr lang="en-US" sz="1600" dirty="0">
                <a:latin typeface="Roboto" panose="02000000000000000000" pitchFamily="2" charset="0"/>
                <a:ea typeface="Roboto" panose="02000000000000000000" pitchFamily="2" charset="0"/>
                <a:cs typeface="Roboto" panose="02000000000000000000" pitchFamily="2" charset="0"/>
              </a:rPr>
              <a:t>Python's small object manager rarely returns memory back to the Operating System.</a:t>
            </a:r>
          </a:p>
          <a:p>
            <a:pPr lvl="0" eaLnBrk="0" fontAlgn="base" hangingPunct="0">
              <a:spcBef>
                <a:spcPct val="0"/>
              </a:spcBef>
              <a:spcAft>
                <a:spcPct val="0"/>
              </a:spcAft>
            </a:pPr>
            <a:r>
              <a:rPr lang="en-US" sz="1600" dirty="0">
                <a:latin typeface="Roboto" panose="02000000000000000000" pitchFamily="2" charset="0"/>
                <a:ea typeface="Roboto" panose="02000000000000000000" pitchFamily="2" charset="0"/>
                <a:cs typeface="Roboto" panose="02000000000000000000" pitchFamily="2" charset="0"/>
              </a:rPr>
              <a:t>An arena gets fully released If and only if all the pools in it are empty. For example, it can happen when you use a lot of temporary objects in a short period of time.</a:t>
            </a:r>
            <a:endParaRPr lang="en-US" altLang="en-US" sz="1600" spc="1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297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600" b="1" kern="1200" dirty="0">
                <a:solidFill>
                  <a:srgbClr val="FFFFFF"/>
                </a:solidFill>
                <a:latin typeface="+mj-lt"/>
                <a:ea typeface="+mj-ea"/>
                <a:cs typeface="+mj-cs"/>
              </a:rPr>
              <a:t>Inside Python VM</a:t>
            </a:r>
          </a:p>
        </p:txBody>
      </p:sp>
      <p:sp>
        <p:nvSpPr>
          <p:cNvPr id="4" name="Text Placeholder 3">
            <a:extLst>
              <a:ext uri="{FF2B5EF4-FFF2-40B4-BE49-F238E27FC236}">
                <a16:creationId xmlns:a16="http://schemas.microsoft.com/office/drawing/2014/main" id="{A8CA6DEC-302B-49C8-AC11-FD6F37AFA854}"/>
              </a:ext>
            </a:extLst>
          </p:cNvPr>
          <p:cNvSpPr>
            <a:spLocks noGrp="1"/>
          </p:cNvSpPr>
          <p:nvPr>
            <p:ph type="body" idx="1"/>
          </p:nvPr>
        </p:nvSpPr>
        <p:spPr>
          <a:xfrm>
            <a:off x="3316794" y="249954"/>
            <a:ext cx="7825165" cy="584909"/>
          </a:xfrm>
        </p:spPr>
        <p:txBody>
          <a:bodyPr vert="horz" lIns="91440" tIns="45720" rIns="91440" bIns="45720" rtlCol="0">
            <a:normAutofit/>
          </a:bodyPr>
          <a:lstStyle/>
          <a:p>
            <a:pPr>
              <a:lnSpc>
                <a:spcPct val="90000"/>
              </a:lnSpc>
            </a:pPr>
            <a:r>
              <a:rPr lang="en-US" sz="2800" b="1" spc="100" dirty="0">
                <a:solidFill>
                  <a:srgbClr val="FF0000"/>
                </a:solidFill>
                <a:latin typeface="Roboto" panose="02000000000000000000" pitchFamily="2" charset="0"/>
                <a:ea typeface="Roboto" panose="02000000000000000000" pitchFamily="2" charset="0"/>
                <a:cs typeface="Roboto" panose="02000000000000000000" pitchFamily="2" charset="0"/>
              </a:rPr>
              <a:t>GARBAGE COLLECTION</a:t>
            </a:r>
          </a:p>
          <a:p>
            <a:pPr indent="-228600">
              <a:lnSpc>
                <a:spcPct val="90000"/>
              </a:lnSpc>
              <a:buFont typeface="Arial" panose="020B0604020202020204" pitchFamily="34" charset="0"/>
              <a:buChar char="•"/>
            </a:pPr>
            <a:endParaRPr lang="en-US" altLang="en-US" sz="1800" spc="100" dirty="0">
              <a:solidFill>
                <a:schemeClr val="tx1"/>
              </a:solidFill>
            </a:endParaRP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12</a:t>
            </a:fld>
            <a:endParaRPr lang="en-US">
              <a:solidFill>
                <a:prstClr val="black">
                  <a:tint val="75000"/>
                </a:prstClr>
              </a:solidFill>
            </a:endParaRPr>
          </a:p>
        </p:txBody>
      </p:sp>
      <p:sp>
        <p:nvSpPr>
          <p:cNvPr id="9" name="Rectangle 8">
            <a:extLst>
              <a:ext uri="{FF2B5EF4-FFF2-40B4-BE49-F238E27FC236}">
                <a16:creationId xmlns:a16="http://schemas.microsoft.com/office/drawing/2014/main" id="{53FF8C66-F1EA-4E44-9A3C-6D517B049303}"/>
              </a:ext>
            </a:extLst>
          </p:cNvPr>
          <p:cNvSpPr/>
          <p:nvPr/>
        </p:nvSpPr>
        <p:spPr>
          <a:xfrm>
            <a:off x="3733014" y="834863"/>
            <a:ext cx="8135332" cy="5924699"/>
          </a:xfrm>
          <a:prstGeom prst="rect">
            <a:avLst/>
          </a:prstGeom>
        </p:spPr>
        <p:txBody>
          <a:bodyPr wrap="square">
            <a:spAutoFit/>
          </a:bodyPr>
          <a:lstStyle/>
          <a:p>
            <a:pPr lvl="0" eaLnBrk="0" fontAlgn="base" hangingPunct="0">
              <a:spcBef>
                <a:spcPct val="0"/>
              </a:spcBef>
              <a:spcAft>
                <a:spcPct val="0"/>
              </a:spcAft>
            </a:pPr>
            <a:r>
              <a:rPr lang="en-US" sz="1600" dirty="0">
                <a:latin typeface="Roboto" panose="02000000000000000000" pitchFamily="2" charset="0"/>
                <a:ea typeface="Roboto" panose="02000000000000000000" pitchFamily="2" charset="0"/>
                <a:cs typeface="Roboto" panose="02000000000000000000" pitchFamily="2" charset="0"/>
              </a:rPr>
              <a:t>Usually, we do not need to worry about memory management. When objects are no longer needed, Python automatically reclaims memory from them</a:t>
            </a:r>
            <a:r>
              <a:rPr lang="en-US" dirty="0">
                <a:latin typeface="Roboto" panose="02000000000000000000" pitchFamily="2" charset="0"/>
                <a:ea typeface="Roboto" panose="02000000000000000000" pitchFamily="2" charset="0"/>
                <a:cs typeface="Roboto" panose="02000000000000000000" pitchFamily="2" charset="0"/>
              </a:rPr>
              <a:t>.</a:t>
            </a:r>
          </a:p>
          <a:p>
            <a:pPr lvl="0" eaLnBrk="0" fontAlgn="base" hangingPunct="0">
              <a:spcBef>
                <a:spcPct val="0"/>
              </a:spcBef>
              <a:spcAft>
                <a:spcPct val="0"/>
              </a:spcAft>
            </a:pPr>
            <a:r>
              <a:rPr lang="en-US" sz="1600" dirty="0">
                <a:latin typeface="Roboto" panose="02000000000000000000" pitchFamily="2" charset="0"/>
                <a:ea typeface="Roboto" panose="02000000000000000000" pitchFamily="2" charset="0"/>
                <a:cs typeface="Roboto" panose="02000000000000000000" pitchFamily="2" charset="0"/>
              </a:rPr>
              <a:t>Standard CPython's garbage collector has two components</a:t>
            </a:r>
            <a:r>
              <a:rPr lang="en-US" dirty="0">
                <a:latin typeface="Roboto" panose="02000000000000000000" pitchFamily="2" charset="0"/>
                <a:ea typeface="Roboto" panose="02000000000000000000" pitchFamily="2" charset="0"/>
                <a:cs typeface="Roboto" panose="02000000000000000000" pitchFamily="2" charset="0"/>
              </a:rPr>
              <a:t>:</a:t>
            </a:r>
          </a:p>
          <a:p>
            <a:pPr lvl="0" eaLnBrk="0" fontAlgn="base" hangingPunct="0">
              <a:spcBef>
                <a:spcPct val="0"/>
              </a:spcBef>
              <a:spcAft>
                <a:spcPct val="0"/>
              </a:spcAft>
            </a:pP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1.</a:t>
            </a:r>
            <a:r>
              <a:rPr lang="en-US" dirty="0">
                <a:latin typeface="Roboto" panose="02000000000000000000" pitchFamily="2" charset="0"/>
                <a:ea typeface="Roboto" panose="02000000000000000000" pitchFamily="2" charset="0"/>
                <a:cs typeface="Roboto" panose="02000000000000000000" pitchFamily="2" charset="0"/>
              </a:rPr>
              <a:t>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R</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hlinkClick r:id="rId2">
                  <a:extLst>
                    <a:ext uri="{A12FA001-AC4F-418D-AE19-62706E023703}">
                      <ahyp:hlinkClr xmlns:ahyp="http://schemas.microsoft.com/office/drawing/2018/hyperlinkcolor" val="tx"/>
                    </a:ext>
                  </a:extLst>
                </a:hlinkClick>
              </a:rPr>
              <a:t>eference</a:t>
            </a:r>
            <a:r>
              <a:rPr lang="en-US" dirty="0">
                <a:latin typeface="Roboto" panose="02000000000000000000" pitchFamily="2" charset="0"/>
                <a:ea typeface="Roboto" panose="02000000000000000000" pitchFamily="2" charset="0"/>
                <a:cs typeface="Roboto" panose="02000000000000000000" pitchFamily="2" charset="0"/>
                <a:hlinkClick r:id="rId2">
                  <a:extLst>
                    <a:ext uri="{A12FA001-AC4F-418D-AE19-62706E023703}">
                      <ahyp:hlinkClr xmlns:ahyp="http://schemas.microsoft.com/office/drawing/2018/hyperlinkcolor" val="tx"/>
                    </a:ext>
                  </a:extLst>
                </a:hlinkClick>
              </a:rPr>
              <a:t>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hlinkClick r:id="rId2">
                  <a:extLst>
                    <a:ext uri="{A12FA001-AC4F-418D-AE19-62706E023703}">
                      <ahyp:hlinkClr xmlns:ahyp="http://schemas.microsoft.com/office/drawing/2018/hyperlinkcolor" val="tx"/>
                    </a:ext>
                  </a:extLst>
                </a:hlinkClick>
              </a:rPr>
              <a:t>counting</a:t>
            </a: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collector</a:t>
            </a:r>
          </a:p>
          <a:p>
            <a:pPr lvl="0" eaLnBrk="0" fontAlgn="base" hangingPunct="0">
              <a:spcBef>
                <a:spcPct val="0"/>
              </a:spcBef>
              <a:spcAft>
                <a:spcPct val="0"/>
              </a:spcAft>
            </a:pP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2.</a:t>
            </a:r>
            <a:r>
              <a:rPr lang="en-US" dirty="0">
                <a:latin typeface="Roboto" panose="02000000000000000000" pitchFamily="2" charset="0"/>
                <a:ea typeface="Roboto" panose="02000000000000000000" pitchFamily="2" charset="0"/>
                <a:cs typeface="Roboto" panose="02000000000000000000" pitchFamily="2" charset="0"/>
              </a:rPr>
              <a:t> </a:t>
            </a:r>
            <a:r>
              <a:rPr lang="en-US" b="1" u="sng" dirty="0">
                <a:solidFill>
                  <a:srgbClr val="FF0000"/>
                </a:solidFill>
                <a:latin typeface="Roboto" panose="02000000000000000000" pitchFamily="2" charset="0"/>
                <a:ea typeface="Roboto" panose="02000000000000000000" pitchFamily="2" charset="0"/>
                <a:cs typeface="Roboto" panose="02000000000000000000" pitchFamily="2" charset="0"/>
              </a:rPr>
              <a:t>Generational</a:t>
            </a: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garbage collector</a:t>
            </a:r>
            <a:r>
              <a:rPr lang="en-US" dirty="0">
                <a:latin typeface="Roboto" panose="02000000000000000000" pitchFamily="2" charset="0"/>
                <a:ea typeface="Roboto" panose="02000000000000000000" pitchFamily="2" charset="0"/>
                <a:cs typeface="Roboto" panose="02000000000000000000" pitchFamily="2" charset="0"/>
              </a:rPr>
              <a:t>, known as </a:t>
            </a:r>
            <a:r>
              <a:rPr lang="en-US" b="1" dirty="0" err="1">
                <a:solidFill>
                  <a:srgbClr val="FF0000"/>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gc</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 module</a:t>
            </a:r>
            <a:r>
              <a:rPr lang="en-US" dirty="0">
                <a:latin typeface="Roboto" panose="02000000000000000000" pitchFamily="2" charset="0"/>
                <a:ea typeface="Roboto" panose="02000000000000000000" pitchFamily="2" charset="0"/>
                <a:cs typeface="Roboto" panose="02000000000000000000" pitchFamily="2" charset="0"/>
              </a:rPr>
              <a:t>.</a:t>
            </a:r>
          </a:p>
          <a:p>
            <a:pPr lvl="0" eaLnBrk="0" fontAlgn="base" hangingPunct="0">
              <a:spcBef>
                <a:spcPct val="0"/>
              </a:spcBef>
              <a:spcAft>
                <a:spcPct val="0"/>
              </a:spcAft>
            </a:pPr>
            <a:endParaRPr lang="en-US" dirty="0">
              <a:latin typeface="Roboto" panose="02000000000000000000" pitchFamily="2" charset="0"/>
              <a:ea typeface="Roboto" panose="02000000000000000000" pitchFamily="2" charset="0"/>
              <a:cs typeface="Roboto" panose="02000000000000000000" pitchFamily="2" charset="0"/>
            </a:endParaRPr>
          </a:p>
          <a:p>
            <a:pPr lvl="0" eaLnBrk="0" fontAlgn="base" hangingPunct="0">
              <a:spcBef>
                <a:spcPct val="0"/>
              </a:spcBef>
              <a:spcAft>
                <a:spcPct val="0"/>
              </a:spcAft>
            </a:pPr>
            <a:r>
              <a:rPr lang="en-US" altLang="en-US" sz="1600" spc="100" dirty="0">
                <a:latin typeface="Roboto" panose="02000000000000000000" pitchFamily="2" charset="0"/>
                <a:ea typeface="Roboto" panose="02000000000000000000" pitchFamily="2" charset="0"/>
                <a:cs typeface="Roboto" panose="02000000000000000000" pitchFamily="2" charset="0"/>
              </a:rPr>
              <a:t>In Python every </a:t>
            </a:r>
            <a:r>
              <a:rPr lang="en-US" altLang="en-US" sz="1600" b="1" spc="100" dirty="0">
                <a:latin typeface="Roboto" panose="02000000000000000000" pitchFamily="2" charset="0"/>
                <a:ea typeface="Roboto" panose="02000000000000000000" pitchFamily="2" charset="0"/>
                <a:cs typeface="Roboto" panose="02000000000000000000" pitchFamily="2" charset="0"/>
              </a:rPr>
              <a:t>OBJECT</a:t>
            </a:r>
            <a:r>
              <a:rPr lang="en-US" altLang="en-US" sz="1600" spc="100" dirty="0">
                <a:latin typeface="Roboto" panose="02000000000000000000" pitchFamily="2" charset="0"/>
                <a:ea typeface="Roboto" panose="02000000000000000000" pitchFamily="2" charset="0"/>
                <a:cs typeface="Roboto" panose="02000000000000000000" pitchFamily="2" charset="0"/>
              </a:rPr>
              <a:t> hold 3 things:</a:t>
            </a:r>
          </a:p>
          <a:p>
            <a:pPr lvl="0" eaLnBrk="0" fontAlgn="base" hangingPunct="0">
              <a:spcBef>
                <a:spcPct val="0"/>
              </a:spcBef>
              <a:spcAft>
                <a:spcPct val="0"/>
              </a:spcAft>
            </a:pPr>
            <a:r>
              <a:rPr lang="en-US" altLang="en-US" sz="1600" spc="100" dirty="0">
                <a:latin typeface="Roboto" panose="02000000000000000000" pitchFamily="2" charset="0"/>
                <a:ea typeface="Roboto" panose="02000000000000000000" pitchFamily="2" charset="0"/>
                <a:cs typeface="Roboto" panose="02000000000000000000" pitchFamily="2" charset="0"/>
              </a:rPr>
              <a:t>	</a:t>
            </a:r>
            <a:r>
              <a:rPr lang="en-US" altLang="en-US" sz="1600" b="1" spc="100" dirty="0">
                <a:latin typeface="Roboto" panose="02000000000000000000" pitchFamily="2" charset="0"/>
                <a:ea typeface="Roboto" panose="02000000000000000000" pitchFamily="2" charset="0"/>
                <a:cs typeface="Roboto" panose="02000000000000000000" pitchFamily="2" charset="0"/>
              </a:rPr>
              <a:t>a] Its Type</a:t>
            </a:r>
            <a:r>
              <a:rPr lang="en-US" altLang="en-US" sz="1600" spc="100" dirty="0">
                <a:latin typeface="Roboto" panose="02000000000000000000" pitchFamily="2" charset="0"/>
                <a:ea typeface="Roboto" panose="02000000000000000000" pitchFamily="2" charset="0"/>
                <a:cs typeface="Roboto" panose="02000000000000000000" pitchFamily="2" charset="0"/>
              </a:rPr>
              <a:t> </a:t>
            </a:r>
            <a:br>
              <a:rPr lang="en-US" altLang="en-US" sz="1600" spc="100" dirty="0">
                <a:latin typeface="Roboto" panose="02000000000000000000" pitchFamily="2" charset="0"/>
                <a:ea typeface="Roboto" panose="02000000000000000000" pitchFamily="2" charset="0"/>
                <a:cs typeface="Roboto" panose="02000000000000000000" pitchFamily="2" charset="0"/>
              </a:rPr>
            </a:br>
            <a:r>
              <a:rPr lang="en-US" altLang="en-US" sz="1600" spc="100" dirty="0">
                <a:latin typeface="Roboto" panose="02000000000000000000" pitchFamily="2" charset="0"/>
                <a:ea typeface="Roboto" panose="02000000000000000000" pitchFamily="2" charset="0"/>
                <a:cs typeface="Roboto" panose="02000000000000000000" pitchFamily="2" charset="0"/>
              </a:rPr>
              <a:t>	</a:t>
            </a:r>
            <a:r>
              <a:rPr lang="en-US" altLang="en-US" sz="1600" b="1" spc="100" dirty="0">
                <a:latin typeface="Roboto" panose="02000000000000000000" pitchFamily="2" charset="0"/>
                <a:ea typeface="Roboto" panose="02000000000000000000" pitchFamily="2" charset="0"/>
                <a:cs typeface="Roboto" panose="02000000000000000000" pitchFamily="2" charset="0"/>
              </a:rPr>
              <a:t>b]</a:t>
            </a:r>
            <a:r>
              <a:rPr lang="en-US" altLang="en-US" sz="1600" spc="100" dirty="0">
                <a:latin typeface="Roboto" panose="02000000000000000000" pitchFamily="2" charset="0"/>
                <a:ea typeface="Roboto" panose="02000000000000000000" pitchFamily="2" charset="0"/>
                <a:cs typeface="Roboto" panose="02000000000000000000" pitchFamily="2" charset="0"/>
              </a:rPr>
              <a:t> </a:t>
            </a:r>
            <a:r>
              <a:rPr lang="en-US" altLang="en-US" sz="1600" b="1" spc="100" dirty="0">
                <a:latin typeface="Roboto" panose="02000000000000000000" pitchFamily="2" charset="0"/>
                <a:ea typeface="Roboto" panose="02000000000000000000" pitchFamily="2" charset="0"/>
                <a:cs typeface="Roboto" panose="02000000000000000000" pitchFamily="2" charset="0"/>
              </a:rPr>
              <a:t>A Reference Count </a:t>
            </a:r>
            <a:br>
              <a:rPr lang="en-US" altLang="en-US" sz="1600" b="1" spc="100" dirty="0">
                <a:latin typeface="Roboto" panose="02000000000000000000" pitchFamily="2" charset="0"/>
                <a:ea typeface="Roboto" panose="02000000000000000000" pitchFamily="2" charset="0"/>
                <a:cs typeface="Roboto" panose="02000000000000000000" pitchFamily="2" charset="0"/>
              </a:rPr>
            </a:br>
            <a:r>
              <a:rPr lang="en-US" altLang="en-US" sz="1600" b="1" spc="100" dirty="0">
                <a:latin typeface="Roboto" panose="02000000000000000000" pitchFamily="2" charset="0"/>
                <a:ea typeface="Roboto" panose="02000000000000000000" pitchFamily="2" charset="0"/>
                <a:cs typeface="Roboto" panose="02000000000000000000" pitchFamily="2" charset="0"/>
              </a:rPr>
              <a:t>	c] Its Value</a:t>
            </a:r>
          </a:p>
          <a:p>
            <a:pPr lvl="0" eaLnBrk="0" fontAlgn="base" hangingPunct="0">
              <a:spcBef>
                <a:spcPct val="0"/>
              </a:spcBef>
              <a:spcAft>
                <a:spcPct val="0"/>
              </a:spcAft>
            </a:pPr>
            <a:r>
              <a:rPr lang="en-US" altLang="en-US" sz="1100" b="1" spc="100" dirty="0">
                <a:latin typeface="Roboto" panose="02000000000000000000" pitchFamily="2" charset="0"/>
                <a:ea typeface="Roboto" panose="02000000000000000000" pitchFamily="2" charset="0"/>
                <a:cs typeface="Roboto" panose="02000000000000000000" pitchFamily="2" charset="0"/>
              </a:rPr>
              <a:t>[NOTE: if two object have same value then it will point to same reference value, can be checked using id() function]</a:t>
            </a:r>
          </a:p>
          <a:p>
            <a:pPr lvl="0" eaLnBrk="0" fontAlgn="base" hangingPunct="0">
              <a:spcBef>
                <a:spcPct val="0"/>
              </a:spcBef>
              <a:spcAft>
                <a:spcPct val="0"/>
              </a:spcAft>
            </a:pPr>
            <a:endParaRPr lang="en-US" altLang="en-US" sz="1100" b="1" spc="100" dirty="0">
              <a:latin typeface="Roboto" panose="02000000000000000000" pitchFamily="2" charset="0"/>
              <a:ea typeface="Roboto" panose="02000000000000000000" pitchFamily="2" charset="0"/>
              <a:cs typeface="Roboto" panose="02000000000000000000" pitchFamily="2" charset="0"/>
            </a:endParaRPr>
          </a:p>
          <a:p>
            <a:r>
              <a:rPr lang="en-US" b="1" dirty="0">
                <a:latin typeface="Roboto" panose="02000000000000000000" pitchFamily="2" charset="0"/>
                <a:ea typeface="Roboto" panose="02000000000000000000" pitchFamily="2" charset="0"/>
                <a:cs typeface="Roboto" panose="02000000000000000000" pitchFamily="2" charset="0"/>
              </a:rPr>
              <a:t>Reference counting</a:t>
            </a:r>
          </a:p>
          <a:p>
            <a:r>
              <a:rPr lang="en-US" sz="1400" dirty="0">
                <a:latin typeface="Roboto" panose="02000000000000000000" pitchFamily="2" charset="0"/>
                <a:ea typeface="Roboto" panose="02000000000000000000" pitchFamily="2" charset="0"/>
                <a:cs typeface="Roboto" panose="02000000000000000000" pitchFamily="2" charset="0"/>
              </a:rPr>
              <a:t>Reference counting is a simple technique in which objects are deallocated when there is no reference to them in a program.</a:t>
            </a:r>
          </a:p>
          <a:p>
            <a:pPr lvl="0" eaLnBrk="0" fontAlgn="base" hangingPunct="0">
              <a:spcBef>
                <a:spcPct val="0"/>
              </a:spcBef>
              <a:spcAft>
                <a:spcPct val="0"/>
              </a:spcAft>
            </a:pPr>
            <a:r>
              <a:rPr lang="en-US" sz="1400" dirty="0">
                <a:latin typeface="Roboto" panose="02000000000000000000" pitchFamily="2" charset="0"/>
                <a:ea typeface="Roboto" panose="02000000000000000000" pitchFamily="2" charset="0"/>
                <a:cs typeface="Roboto" panose="02000000000000000000" pitchFamily="2" charset="0"/>
              </a:rPr>
              <a:t>Every variable in Python is a reference (a pointer) to an object and not the actual value itself. For example, the assignment statement just adds a new reference to the right-hand side. To keep track of references, every object (even integer) has an extra field called reference count that is increased or decreased when a pointer to the object is created</a:t>
            </a:r>
          </a:p>
          <a:p>
            <a:pPr lvl="0" eaLnBrk="0" fontAlgn="base" hangingPunct="0">
              <a:spcBef>
                <a:spcPct val="0"/>
              </a:spcBef>
              <a:spcAft>
                <a:spcPct val="0"/>
              </a:spcAft>
            </a:pPr>
            <a:r>
              <a:rPr lang="en-US" sz="1400" dirty="0">
                <a:latin typeface="Roboto" panose="02000000000000000000" pitchFamily="2" charset="0"/>
                <a:ea typeface="Roboto" panose="02000000000000000000" pitchFamily="2" charset="0"/>
                <a:cs typeface="Roboto" panose="02000000000000000000" pitchFamily="2" charset="0"/>
              </a:rPr>
              <a:t> </a:t>
            </a:r>
          </a:p>
          <a:p>
            <a:pPr eaLnBrk="0" fontAlgn="base" hangingPunct="0">
              <a:spcBef>
                <a:spcPct val="0"/>
              </a:spcBef>
              <a:spcAft>
                <a:spcPct val="0"/>
              </a:spcAft>
            </a:pPr>
            <a:r>
              <a:rPr lang="en-US" b="1" dirty="0">
                <a:latin typeface="Roboto" panose="02000000000000000000" pitchFamily="2" charset="0"/>
                <a:ea typeface="Roboto" panose="02000000000000000000" pitchFamily="2" charset="0"/>
                <a:cs typeface="Roboto" panose="02000000000000000000" pitchFamily="2" charset="0"/>
              </a:rPr>
              <a:t>Generational garbage collector</a:t>
            </a:r>
          </a:p>
          <a:p>
            <a:pPr lvl="0" eaLnBrk="0" fontAlgn="base" hangingPunct="0">
              <a:spcBef>
                <a:spcPct val="0"/>
              </a:spcBef>
              <a:spcAft>
                <a:spcPct val="0"/>
              </a:spcAft>
            </a:pPr>
            <a:r>
              <a:rPr lang="en-US" sz="1400" dirty="0">
                <a:latin typeface="Roboto" panose="02000000000000000000" pitchFamily="2" charset="0"/>
                <a:ea typeface="Roboto" panose="02000000000000000000" pitchFamily="2" charset="0"/>
                <a:cs typeface="Roboto" panose="02000000000000000000" pitchFamily="2" charset="0"/>
              </a:rPr>
              <a:t>Why do we need additional garbage collector when we have reference counting?</a:t>
            </a:r>
          </a:p>
          <a:p>
            <a:pPr lvl="0" eaLnBrk="0" fontAlgn="base" hangingPunct="0">
              <a:spcBef>
                <a:spcPct val="0"/>
              </a:spcBef>
              <a:spcAft>
                <a:spcPct val="0"/>
              </a:spcAft>
            </a:pPr>
            <a:r>
              <a:rPr lang="en-US" sz="1400" dirty="0">
                <a:latin typeface="Roboto" panose="02000000000000000000" pitchFamily="2" charset="0"/>
                <a:ea typeface="Roboto" panose="02000000000000000000" pitchFamily="2" charset="0"/>
                <a:cs typeface="Roboto" panose="02000000000000000000" pitchFamily="2" charset="0"/>
              </a:rPr>
              <a:t>Unfortunately, classical reference counting has a fundamental problem — it cannot detect reference cycles. A reference cycle occurs when one or more objects are referencing each other.</a:t>
            </a:r>
            <a:endParaRPr lang="en-US" altLang="en-US" sz="1400" spc="100" dirty="0">
              <a:latin typeface="Roboto" panose="02000000000000000000" pitchFamily="2" charset="0"/>
              <a:ea typeface="Roboto" panose="02000000000000000000" pitchFamily="2" charset="0"/>
              <a:cs typeface="Roboto" panose="02000000000000000000" pitchFamily="2" charset="0"/>
            </a:endParaRPr>
          </a:p>
        </p:txBody>
      </p:sp>
      <p:pic>
        <p:nvPicPr>
          <p:cNvPr id="2" name="Picture 1">
            <a:extLst>
              <a:ext uri="{FF2B5EF4-FFF2-40B4-BE49-F238E27FC236}">
                <a16:creationId xmlns:a16="http://schemas.microsoft.com/office/drawing/2014/main" id="{537D0B66-771A-48B3-B914-E20228CEEAF1}"/>
              </a:ext>
            </a:extLst>
          </p:cNvPr>
          <p:cNvPicPr>
            <a:picLocks noChangeAspect="1"/>
          </p:cNvPicPr>
          <p:nvPr/>
        </p:nvPicPr>
        <p:blipFill>
          <a:blip r:embed="rId4"/>
          <a:stretch>
            <a:fillRect/>
          </a:stretch>
        </p:blipFill>
        <p:spPr>
          <a:xfrm>
            <a:off x="413731" y="4979187"/>
            <a:ext cx="2903063" cy="1190870"/>
          </a:xfrm>
          <a:prstGeom prst="rect">
            <a:avLst/>
          </a:prstGeom>
        </p:spPr>
      </p:pic>
    </p:spTree>
    <p:extLst>
      <p:ext uri="{BB962C8B-B14F-4D97-AF65-F5344CB8AC3E}">
        <p14:creationId xmlns:p14="http://schemas.microsoft.com/office/powerpoint/2010/main" val="418859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400" b="1" kern="1200" dirty="0">
                <a:solidFill>
                  <a:srgbClr val="FFFFFF"/>
                </a:solidFill>
                <a:latin typeface="+mj-lt"/>
                <a:ea typeface="+mj-ea"/>
                <a:cs typeface="+mj-cs"/>
              </a:rPr>
              <a:t>INSTALLATION</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13</a:t>
            </a:fld>
            <a:endParaRPr lang="en-US">
              <a:solidFill>
                <a:prstClr val="black">
                  <a:tint val="75000"/>
                </a:prstClr>
              </a:solidFill>
            </a:endParaRPr>
          </a:p>
        </p:txBody>
      </p:sp>
      <p:sp>
        <p:nvSpPr>
          <p:cNvPr id="9" name="Rectangle 8">
            <a:extLst>
              <a:ext uri="{FF2B5EF4-FFF2-40B4-BE49-F238E27FC236}">
                <a16:creationId xmlns:a16="http://schemas.microsoft.com/office/drawing/2014/main" id="{53FF8C66-F1EA-4E44-9A3C-6D517B049303}"/>
              </a:ext>
            </a:extLst>
          </p:cNvPr>
          <p:cNvSpPr/>
          <p:nvPr/>
        </p:nvSpPr>
        <p:spPr>
          <a:xfrm>
            <a:off x="3733014" y="302343"/>
            <a:ext cx="8135332" cy="1846659"/>
          </a:xfrm>
          <a:prstGeom prst="rect">
            <a:avLst/>
          </a:prstGeom>
        </p:spPr>
        <p:txBody>
          <a:bodyPr wrap="square">
            <a:spAutoFit/>
          </a:bodyPr>
          <a:lstStyle/>
          <a:p>
            <a:pPr lvl="0" eaLnBrk="0" fontAlgn="base" hangingPunct="0">
              <a:spcBef>
                <a:spcPct val="0"/>
              </a:spcBef>
              <a:spcAft>
                <a:spcPct val="0"/>
              </a:spcAft>
            </a:pPr>
            <a:r>
              <a:rPr lang="en-US" alt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PYTHON ENVIRONMENT SET-UP</a:t>
            </a:r>
          </a:p>
          <a:p>
            <a:pPr eaLnBrk="0" fontAlgn="base" hangingPunct="0">
              <a:spcBef>
                <a:spcPct val="0"/>
              </a:spcBef>
              <a:spcAft>
                <a:spcPct val="0"/>
              </a:spcAft>
            </a:pPr>
            <a:endParaRPr lang="en-US" dirty="0"/>
          </a:p>
          <a:p>
            <a:pPr eaLnBrk="0" fontAlgn="base" hangingPunct="0">
              <a:spcBef>
                <a:spcPct val="0"/>
              </a:spcBef>
              <a:spcAft>
                <a:spcPct val="0"/>
              </a:spcAft>
            </a:pPr>
            <a:r>
              <a:rPr lang="en-US" dirty="0">
                <a:latin typeface="Roboto" panose="02000000000000000000" pitchFamily="2" charset="0"/>
                <a:ea typeface="Roboto" panose="02000000000000000000" pitchFamily="2" charset="0"/>
                <a:cs typeface="Roboto" panose="02000000000000000000" pitchFamily="2" charset="0"/>
              </a:rPr>
              <a:t>The most up-to-date binary code we can get from  </a:t>
            </a:r>
            <a:r>
              <a:rPr lang="en-US" u="sng" dirty="0">
                <a:latin typeface="Roboto" panose="02000000000000000000" pitchFamily="2" charset="0"/>
                <a:ea typeface="Roboto" panose="02000000000000000000" pitchFamily="2" charset="0"/>
                <a:cs typeface="Roboto" panose="02000000000000000000" pitchFamily="2" charset="0"/>
                <a:hlinkClick r:id="rId3"/>
              </a:rPr>
              <a:t>https://www.python.org</a:t>
            </a:r>
            <a:r>
              <a:rPr lang="en-US" dirty="0">
                <a:latin typeface="Roboto" panose="02000000000000000000" pitchFamily="2" charset="0"/>
                <a:ea typeface="Roboto" panose="02000000000000000000" pitchFamily="2" charset="0"/>
                <a:cs typeface="Roboto" panose="02000000000000000000" pitchFamily="2" charset="0"/>
                <a:hlinkClick r:id="rId3"/>
              </a:rPr>
              <a:t>/</a:t>
            </a:r>
            <a:r>
              <a:rPr lang="en-US" dirty="0">
                <a:latin typeface="Roboto" panose="02000000000000000000" pitchFamily="2" charset="0"/>
                <a:ea typeface="Roboto" panose="02000000000000000000" pitchFamily="2" charset="0"/>
                <a:cs typeface="Roboto" panose="02000000000000000000" pitchFamily="2" charset="0"/>
              </a:rPr>
              <a:t> for all different platform.</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If the binary code is not available for any platform, we need a C compiler to compile the source code manually</a:t>
            </a:r>
            <a:endParaRPr lang="en-US" altLang="en-US" sz="1400" spc="100" dirty="0">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44A52C59-7942-473F-B957-60344D557320}"/>
              </a:ext>
            </a:extLst>
          </p:cNvPr>
          <p:cNvSpPr txBox="1"/>
          <p:nvPr/>
        </p:nvSpPr>
        <p:spPr>
          <a:xfrm>
            <a:off x="3733014" y="2397207"/>
            <a:ext cx="7909088" cy="1754326"/>
          </a:xfrm>
          <a:prstGeom prst="rect">
            <a:avLst/>
          </a:prstGeom>
          <a:noFill/>
        </p:spPr>
        <p:txBody>
          <a:bodyPr wrap="square" rtlCol="0">
            <a:spAutoFit/>
          </a:bodyPr>
          <a:lstStyle/>
          <a:p>
            <a:r>
              <a:rPr lang="en-US" b="1" dirty="0">
                <a:latin typeface="Roboto" panose="02000000000000000000" pitchFamily="2" charset="0"/>
                <a:ea typeface="Roboto" panose="02000000000000000000" pitchFamily="2" charset="0"/>
                <a:cs typeface="Roboto" panose="02000000000000000000" pitchFamily="2" charset="0"/>
              </a:rPr>
              <a:t>Windows Installation</a:t>
            </a:r>
          </a:p>
          <a:p>
            <a:r>
              <a:rPr lang="en-US" dirty="0">
                <a:latin typeface="Roboto" panose="02000000000000000000" pitchFamily="2" charset="0"/>
                <a:ea typeface="Roboto" panose="02000000000000000000" pitchFamily="2" charset="0"/>
                <a:cs typeface="Roboto" panose="02000000000000000000" pitchFamily="2" charset="0"/>
              </a:rPr>
              <a:t>Simplest way is to download the </a:t>
            </a:r>
            <a:r>
              <a:rPr lang="en-US" dirty="0" err="1">
                <a:latin typeface="Roboto" panose="02000000000000000000" pitchFamily="2" charset="0"/>
                <a:ea typeface="Roboto" panose="02000000000000000000" pitchFamily="2" charset="0"/>
                <a:cs typeface="Roboto" panose="02000000000000000000" pitchFamily="2" charset="0"/>
              </a:rPr>
              <a:t>msi</a:t>
            </a:r>
            <a:r>
              <a:rPr lang="en-US" dirty="0">
                <a:latin typeface="Roboto" panose="02000000000000000000" pitchFamily="2" charset="0"/>
                <a:ea typeface="Roboto" panose="02000000000000000000" pitchFamily="2" charset="0"/>
                <a:cs typeface="Roboto" panose="02000000000000000000" pitchFamily="2" charset="0"/>
              </a:rPr>
              <a:t> installer and check the path setup option while installing, it will install it globally.</a:t>
            </a:r>
          </a:p>
          <a:p>
            <a:r>
              <a:rPr lang="en-US" dirty="0">
                <a:latin typeface="Roboto" panose="02000000000000000000" pitchFamily="2" charset="0"/>
                <a:ea typeface="Roboto" panose="02000000000000000000" pitchFamily="2" charset="0"/>
                <a:cs typeface="Roboto" panose="02000000000000000000" pitchFamily="2" charset="0"/>
              </a:rPr>
              <a:t>OR download the zip and extract it to a location which is going to be in path.</a:t>
            </a:r>
          </a:p>
          <a:p>
            <a:r>
              <a:rPr lang="en-US" dirty="0">
                <a:latin typeface="Roboto" panose="02000000000000000000" pitchFamily="2" charset="0"/>
                <a:ea typeface="Roboto" panose="02000000000000000000" pitchFamily="2" charset="0"/>
                <a:cs typeface="Roboto" panose="02000000000000000000" pitchFamily="2" charset="0"/>
              </a:rPr>
              <a:t>-we can open Python Shell from windows option [IDLE] [eg]</a:t>
            </a:r>
          </a:p>
          <a:p>
            <a:endParaRPr lang="en-US" b="1" dirty="0"/>
          </a:p>
        </p:txBody>
      </p:sp>
      <p:sp>
        <p:nvSpPr>
          <p:cNvPr id="2" name="TextBox 1">
            <a:extLst>
              <a:ext uri="{FF2B5EF4-FFF2-40B4-BE49-F238E27FC236}">
                <a16:creationId xmlns:a16="http://schemas.microsoft.com/office/drawing/2014/main" id="{40DBD04E-95DC-4CDA-8D92-22A14C9DF45D}"/>
              </a:ext>
            </a:extLst>
          </p:cNvPr>
          <p:cNvSpPr txBox="1"/>
          <p:nvPr/>
        </p:nvSpPr>
        <p:spPr>
          <a:xfrm>
            <a:off x="3733014" y="4153753"/>
            <a:ext cx="7795966" cy="1754326"/>
          </a:xfrm>
          <a:prstGeom prst="rect">
            <a:avLst/>
          </a:prstGeom>
          <a:noFill/>
        </p:spPr>
        <p:txBody>
          <a:bodyPr wrap="square" rtlCol="0">
            <a:spAutoFit/>
          </a:bodyPr>
          <a:lstStyle/>
          <a:p>
            <a:r>
              <a:rPr lang="en-US" b="1" dirty="0">
                <a:latin typeface="Roboto" panose="02000000000000000000" pitchFamily="2" charset="0"/>
                <a:ea typeface="Roboto" panose="02000000000000000000" pitchFamily="2" charset="0"/>
                <a:cs typeface="Roboto" panose="02000000000000000000" pitchFamily="2" charset="0"/>
              </a:rPr>
              <a:t>Macintosh Installation</a:t>
            </a:r>
          </a:p>
          <a:p>
            <a:r>
              <a:rPr lang="en-US" dirty="0">
                <a:latin typeface="Roboto" panose="02000000000000000000" pitchFamily="2" charset="0"/>
                <a:ea typeface="Roboto" panose="02000000000000000000" pitchFamily="2" charset="0"/>
                <a:cs typeface="Roboto" panose="02000000000000000000" pitchFamily="2" charset="0"/>
              </a:rPr>
              <a:t>Recent Macs come with Python installed, but it may be several years out of date. [Python 2.7.X OOTB]</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To install Python 3.X we can follow the same step as for windows and the installer handles the path details.</a:t>
            </a:r>
          </a:p>
          <a:p>
            <a:endParaRPr lang="en-US" dirty="0"/>
          </a:p>
        </p:txBody>
      </p:sp>
    </p:spTree>
    <p:extLst>
      <p:ext uri="{BB962C8B-B14F-4D97-AF65-F5344CB8AC3E}">
        <p14:creationId xmlns:p14="http://schemas.microsoft.com/office/powerpoint/2010/main" val="37929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600" b="1" kern="1200" dirty="0">
                <a:solidFill>
                  <a:srgbClr val="FFFFFF"/>
                </a:solidFill>
                <a:latin typeface="+mj-lt"/>
                <a:ea typeface="+mj-ea"/>
                <a:cs typeface="+mj-cs"/>
              </a:rPr>
              <a:t>getting STARTED</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14</a:t>
            </a:fld>
            <a:endParaRPr lang="en-US">
              <a:solidFill>
                <a:prstClr val="black">
                  <a:tint val="75000"/>
                </a:prstClr>
              </a:solidFill>
            </a:endParaRPr>
          </a:p>
        </p:txBody>
      </p:sp>
      <p:sp>
        <p:nvSpPr>
          <p:cNvPr id="9" name="Rectangle 8">
            <a:extLst>
              <a:ext uri="{FF2B5EF4-FFF2-40B4-BE49-F238E27FC236}">
                <a16:creationId xmlns:a16="http://schemas.microsoft.com/office/drawing/2014/main" id="{53FF8C66-F1EA-4E44-9A3C-6D517B049303}"/>
              </a:ext>
            </a:extLst>
          </p:cNvPr>
          <p:cNvSpPr/>
          <p:nvPr/>
        </p:nvSpPr>
        <p:spPr>
          <a:xfrm>
            <a:off x="3733014" y="302343"/>
            <a:ext cx="8135332" cy="1231106"/>
          </a:xfrm>
          <a:prstGeom prst="rect">
            <a:avLst/>
          </a:prstGeom>
        </p:spPr>
        <p:txBody>
          <a:bodyPr wrap="square">
            <a:spAutoFit/>
          </a:bodyPr>
          <a:lstStyle/>
          <a:p>
            <a:pPr lvl="0" eaLnBrk="0" fontAlgn="base" hangingPunct="0">
              <a:spcBef>
                <a:spcPct val="0"/>
              </a:spcBef>
              <a:spcAft>
                <a:spcPct val="0"/>
              </a:spcAft>
            </a:pPr>
            <a:r>
              <a:rPr lang="en-US" alt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SYNTAX</a:t>
            </a:r>
          </a:p>
          <a:p>
            <a:pPr eaLnBrk="0" fontAlgn="base" hangingPunct="0">
              <a:spcBef>
                <a:spcPct val="0"/>
              </a:spcBef>
              <a:spcAft>
                <a:spcPct val="0"/>
              </a:spcAft>
            </a:pPr>
            <a:r>
              <a:rPr lang="en-US" b="1" dirty="0">
                <a:latin typeface="Roboto" panose="02000000000000000000" pitchFamily="2" charset="0"/>
                <a:ea typeface="Roboto" panose="02000000000000000000" pitchFamily="2" charset="0"/>
                <a:cs typeface="Roboto" panose="02000000000000000000" pitchFamily="2" charset="0"/>
              </a:rPr>
              <a:t>Interactive Mode Programming</a:t>
            </a:r>
          </a:p>
          <a:p>
            <a:pPr eaLnBrk="0" fontAlgn="base" hangingPunct="0">
              <a:spcBef>
                <a:spcPct val="0"/>
              </a:spcBef>
              <a:spcAft>
                <a:spcPct val="0"/>
              </a:spcAft>
            </a:pPr>
            <a:r>
              <a:rPr lang="en-US" dirty="0">
                <a:latin typeface="Roboto" panose="02000000000000000000" pitchFamily="2" charset="0"/>
                <a:ea typeface="Roboto" panose="02000000000000000000" pitchFamily="2" charset="0"/>
                <a:cs typeface="Roboto" panose="02000000000000000000" pitchFamily="2" charset="0"/>
              </a:rPr>
              <a:t>Python syntax can be executed by writing directly in the Command Line</a:t>
            </a:r>
          </a:p>
          <a:p>
            <a:pPr lvl="0" eaLnBrk="0" fontAlgn="base" hangingPunct="0">
              <a:spcBef>
                <a:spcPct val="0"/>
              </a:spcBef>
              <a:spcAft>
                <a:spcPct val="0"/>
              </a:spcAft>
            </a:pPr>
            <a:endParaRPr lang="en-US" altLang="en-US" sz="1400" spc="100" dirty="0"/>
          </a:p>
        </p:txBody>
      </p:sp>
      <p:pic>
        <p:nvPicPr>
          <p:cNvPr id="5" name="Picture 4">
            <a:extLst>
              <a:ext uri="{FF2B5EF4-FFF2-40B4-BE49-F238E27FC236}">
                <a16:creationId xmlns:a16="http://schemas.microsoft.com/office/drawing/2014/main" id="{98639CCB-3E26-408F-AE12-A9F9F7B5E743}"/>
              </a:ext>
            </a:extLst>
          </p:cNvPr>
          <p:cNvPicPr>
            <a:picLocks noChangeAspect="1"/>
          </p:cNvPicPr>
          <p:nvPr/>
        </p:nvPicPr>
        <p:blipFill>
          <a:blip r:embed="rId2"/>
          <a:stretch>
            <a:fillRect/>
          </a:stretch>
        </p:blipFill>
        <p:spPr>
          <a:xfrm>
            <a:off x="3733014" y="1351835"/>
            <a:ext cx="7984503" cy="1019175"/>
          </a:xfrm>
          <a:prstGeom prst="rect">
            <a:avLst/>
          </a:prstGeom>
        </p:spPr>
      </p:pic>
      <p:sp>
        <p:nvSpPr>
          <p:cNvPr id="6" name="TextBox 5">
            <a:extLst>
              <a:ext uri="{FF2B5EF4-FFF2-40B4-BE49-F238E27FC236}">
                <a16:creationId xmlns:a16="http://schemas.microsoft.com/office/drawing/2014/main" id="{44A52C59-7942-473F-B957-60344D557320}"/>
              </a:ext>
            </a:extLst>
          </p:cNvPr>
          <p:cNvSpPr txBox="1"/>
          <p:nvPr/>
        </p:nvSpPr>
        <p:spPr>
          <a:xfrm>
            <a:off x="3733014" y="2397207"/>
            <a:ext cx="7909088" cy="923330"/>
          </a:xfrm>
          <a:prstGeom prst="rect">
            <a:avLst/>
          </a:prstGeom>
          <a:noFill/>
        </p:spPr>
        <p:txBody>
          <a:bodyPr wrap="square" rtlCol="0">
            <a:spAutoFit/>
          </a:bodyPr>
          <a:lstStyle/>
          <a:p>
            <a:r>
              <a:rPr lang="en-US" b="1" dirty="0">
                <a:latin typeface="Roboto" panose="02000000000000000000" pitchFamily="2" charset="0"/>
                <a:ea typeface="Roboto" panose="02000000000000000000" pitchFamily="2" charset="0"/>
                <a:cs typeface="Roboto" panose="02000000000000000000" pitchFamily="2" charset="0"/>
              </a:rPr>
              <a:t>Script Mode Programming</a:t>
            </a:r>
          </a:p>
          <a:p>
            <a:r>
              <a:rPr lang="en-US" dirty="0"/>
              <a:t>OR, by creating a python file on the server, using the .py file extension, and running it in the Command Line:</a:t>
            </a:r>
            <a:endParaRPr lang="en-US" b="1" dirty="0"/>
          </a:p>
        </p:txBody>
      </p:sp>
      <p:pic>
        <p:nvPicPr>
          <p:cNvPr id="8" name="Picture 7">
            <a:extLst>
              <a:ext uri="{FF2B5EF4-FFF2-40B4-BE49-F238E27FC236}">
                <a16:creationId xmlns:a16="http://schemas.microsoft.com/office/drawing/2014/main" id="{EB6B8260-9467-44B9-8DF6-5F14AA643097}"/>
              </a:ext>
            </a:extLst>
          </p:cNvPr>
          <p:cNvPicPr>
            <a:picLocks noChangeAspect="1"/>
          </p:cNvPicPr>
          <p:nvPr/>
        </p:nvPicPr>
        <p:blipFill>
          <a:blip r:embed="rId3"/>
          <a:stretch>
            <a:fillRect/>
          </a:stretch>
        </p:blipFill>
        <p:spPr>
          <a:xfrm>
            <a:off x="3733014" y="3346734"/>
            <a:ext cx="7984503" cy="666750"/>
          </a:xfrm>
          <a:prstGeom prst="rect">
            <a:avLst/>
          </a:prstGeom>
        </p:spPr>
      </p:pic>
      <p:sp>
        <p:nvSpPr>
          <p:cNvPr id="2" name="TextBox 1">
            <a:extLst>
              <a:ext uri="{FF2B5EF4-FFF2-40B4-BE49-F238E27FC236}">
                <a16:creationId xmlns:a16="http://schemas.microsoft.com/office/drawing/2014/main" id="{40DBD04E-95DC-4CDA-8D92-22A14C9DF45D}"/>
              </a:ext>
            </a:extLst>
          </p:cNvPr>
          <p:cNvSpPr txBox="1"/>
          <p:nvPr/>
        </p:nvSpPr>
        <p:spPr>
          <a:xfrm>
            <a:off x="3733014" y="4153753"/>
            <a:ext cx="7795966" cy="2123658"/>
          </a:xfrm>
          <a:prstGeom prst="rect">
            <a:avLst/>
          </a:prstGeom>
          <a:noFill/>
        </p:spPr>
        <p:txBody>
          <a:bodyPr wrap="square" rtlCol="0">
            <a:spAutoFit/>
          </a:bodyPr>
          <a:lstStyle/>
          <a:p>
            <a:r>
              <a:rPr lang="en-US" sz="2400" b="1" spc="100" dirty="0"/>
              <a:t>Python Indentation</a:t>
            </a:r>
          </a:p>
          <a:p>
            <a:r>
              <a:rPr lang="en-US" dirty="0"/>
              <a:t>Indentation refers to the spaces at the beginning of a code line.</a:t>
            </a:r>
          </a:p>
          <a:p>
            <a:r>
              <a:rPr lang="en-US" dirty="0"/>
              <a:t>Python uses </a:t>
            </a:r>
            <a:r>
              <a:rPr lang="en-US" b="1" dirty="0"/>
              <a:t>indentation</a:t>
            </a:r>
            <a:r>
              <a:rPr lang="en-US" dirty="0"/>
              <a:t> to indicate </a:t>
            </a:r>
            <a:r>
              <a:rPr lang="en-US" b="1" dirty="0"/>
              <a:t>a block of code.</a:t>
            </a:r>
          </a:p>
          <a:p>
            <a:r>
              <a:rPr lang="en-US" dirty="0"/>
              <a:t>The </a:t>
            </a:r>
            <a:r>
              <a:rPr lang="en-US" b="1" dirty="0"/>
              <a:t>number of spaces is up to you as a programmer</a:t>
            </a:r>
            <a:r>
              <a:rPr lang="en-US" dirty="0"/>
              <a:t>, but it has to be </a:t>
            </a:r>
            <a:r>
              <a:rPr lang="en-US" b="1" dirty="0"/>
              <a:t>at least one</a:t>
            </a:r>
            <a:r>
              <a:rPr lang="en-US" dirty="0"/>
              <a:t>.</a:t>
            </a:r>
          </a:p>
          <a:p>
            <a:r>
              <a:rPr lang="en-US" dirty="0"/>
              <a:t>The </a:t>
            </a:r>
            <a:r>
              <a:rPr lang="en-US" b="1" dirty="0"/>
              <a:t>idle</a:t>
            </a:r>
            <a:r>
              <a:rPr lang="en-US" dirty="0"/>
              <a:t> number of spaces </a:t>
            </a:r>
            <a:r>
              <a:rPr lang="en-US" dirty="0">
                <a:solidFill>
                  <a:srgbClr val="FF0000"/>
                </a:solidFill>
              </a:rPr>
              <a:t>is </a:t>
            </a:r>
            <a:r>
              <a:rPr lang="en-US" b="1" dirty="0">
                <a:solidFill>
                  <a:srgbClr val="FF0000"/>
                </a:solidFill>
              </a:rPr>
              <a:t>4</a:t>
            </a:r>
            <a:r>
              <a:rPr lang="en-US" dirty="0"/>
              <a:t> [a tab]</a:t>
            </a:r>
          </a:p>
          <a:p>
            <a:endParaRPr lang="en-US" dirty="0"/>
          </a:p>
          <a:p>
            <a:endParaRPr lang="en-US" dirty="0"/>
          </a:p>
        </p:txBody>
      </p:sp>
      <p:pic>
        <p:nvPicPr>
          <p:cNvPr id="7" name="Picture 6">
            <a:extLst>
              <a:ext uri="{FF2B5EF4-FFF2-40B4-BE49-F238E27FC236}">
                <a16:creationId xmlns:a16="http://schemas.microsoft.com/office/drawing/2014/main" id="{502D0BBC-2592-4349-B7CF-240D332A2A57}"/>
              </a:ext>
            </a:extLst>
          </p:cNvPr>
          <p:cNvPicPr>
            <a:picLocks noChangeAspect="1"/>
          </p:cNvPicPr>
          <p:nvPr/>
        </p:nvPicPr>
        <p:blipFill>
          <a:blip r:embed="rId4"/>
          <a:stretch>
            <a:fillRect/>
          </a:stretch>
        </p:blipFill>
        <p:spPr>
          <a:xfrm>
            <a:off x="3733014" y="5777348"/>
            <a:ext cx="6485642" cy="1000125"/>
          </a:xfrm>
          <a:prstGeom prst="rect">
            <a:avLst/>
          </a:prstGeom>
        </p:spPr>
      </p:pic>
    </p:spTree>
    <p:extLst>
      <p:ext uri="{BB962C8B-B14F-4D97-AF65-F5344CB8AC3E}">
        <p14:creationId xmlns:p14="http://schemas.microsoft.com/office/powerpoint/2010/main" val="356316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600" b="1" kern="1200" dirty="0">
                <a:solidFill>
                  <a:srgbClr val="FFFFFF"/>
                </a:solidFill>
                <a:latin typeface="+mj-lt"/>
                <a:ea typeface="+mj-ea"/>
                <a:cs typeface="+mj-cs"/>
              </a:rPr>
              <a:t>getting STARTED</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15</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512987" y="136525"/>
            <a:ext cx="8374213" cy="6340197"/>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Python Identifiers</a:t>
            </a:r>
          </a:p>
          <a:p>
            <a:r>
              <a:rPr lang="en-US" sz="1600" dirty="0">
                <a:latin typeface="Roboto" panose="02000000000000000000" pitchFamily="2" charset="0"/>
                <a:ea typeface="Roboto" panose="02000000000000000000" pitchFamily="2" charset="0"/>
                <a:cs typeface="Roboto" panose="02000000000000000000" pitchFamily="2" charset="0"/>
              </a:rPr>
              <a:t>A Python identifier is a name used to identify a variable, function, class, module or other object. An identifier </a:t>
            </a:r>
            <a:r>
              <a:rPr lang="en-US" sz="1600" b="1" dirty="0">
                <a:latin typeface="Roboto" panose="02000000000000000000" pitchFamily="2" charset="0"/>
                <a:ea typeface="Roboto" panose="02000000000000000000" pitchFamily="2" charset="0"/>
                <a:cs typeface="Roboto" panose="02000000000000000000" pitchFamily="2" charset="0"/>
              </a:rPr>
              <a:t>starts</a:t>
            </a:r>
            <a:r>
              <a:rPr lang="en-US" sz="1600" dirty="0">
                <a:latin typeface="Roboto" panose="02000000000000000000" pitchFamily="2" charset="0"/>
                <a:ea typeface="Roboto" panose="02000000000000000000" pitchFamily="2" charset="0"/>
                <a:cs typeface="Roboto" panose="02000000000000000000" pitchFamily="2" charset="0"/>
              </a:rPr>
              <a:t> with a letter </a:t>
            </a:r>
            <a:r>
              <a:rPr lang="en-US" sz="1600" dirty="0">
                <a:highlight>
                  <a:srgbClr val="FFFF00"/>
                </a:highlight>
                <a:latin typeface="Roboto" panose="02000000000000000000" pitchFamily="2" charset="0"/>
                <a:ea typeface="Roboto" panose="02000000000000000000" pitchFamily="2" charset="0"/>
                <a:cs typeface="Roboto" panose="02000000000000000000" pitchFamily="2" charset="0"/>
              </a:rPr>
              <a:t>A to Z</a:t>
            </a:r>
            <a:r>
              <a:rPr lang="en-US" sz="1600" dirty="0">
                <a:latin typeface="Roboto" panose="02000000000000000000" pitchFamily="2" charset="0"/>
                <a:ea typeface="Roboto" panose="02000000000000000000" pitchFamily="2" charset="0"/>
                <a:cs typeface="Roboto" panose="02000000000000000000" pitchFamily="2" charset="0"/>
              </a:rPr>
              <a:t> or </a:t>
            </a:r>
            <a:r>
              <a:rPr lang="en-US" sz="1600" dirty="0">
                <a:highlight>
                  <a:srgbClr val="FFFF00"/>
                </a:highlight>
                <a:latin typeface="Roboto" panose="02000000000000000000" pitchFamily="2" charset="0"/>
                <a:ea typeface="Roboto" panose="02000000000000000000" pitchFamily="2" charset="0"/>
                <a:cs typeface="Roboto" panose="02000000000000000000" pitchFamily="2" charset="0"/>
              </a:rPr>
              <a:t>a to z</a:t>
            </a:r>
            <a:r>
              <a:rPr lang="en-US" sz="1600" dirty="0">
                <a:latin typeface="Roboto" panose="02000000000000000000" pitchFamily="2" charset="0"/>
                <a:ea typeface="Roboto" panose="02000000000000000000" pitchFamily="2" charset="0"/>
                <a:cs typeface="Roboto" panose="02000000000000000000" pitchFamily="2" charset="0"/>
              </a:rPr>
              <a:t> or an </a:t>
            </a:r>
            <a:r>
              <a:rPr lang="en-US" sz="1600" dirty="0">
                <a:highlight>
                  <a:srgbClr val="FFFF00"/>
                </a:highlight>
                <a:latin typeface="Roboto" panose="02000000000000000000" pitchFamily="2" charset="0"/>
                <a:ea typeface="Roboto" panose="02000000000000000000" pitchFamily="2" charset="0"/>
                <a:cs typeface="Roboto" panose="02000000000000000000" pitchFamily="2" charset="0"/>
              </a:rPr>
              <a:t>underscore</a:t>
            </a:r>
            <a:r>
              <a:rPr lang="en-US" sz="1600" dirty="0">
                <a:latin typeface="Roboto" panose="02000000000000000000" pitchFamily="2" charset="0"/>
                <a:ea typeface="Roboto" panose="02000000000000000000" pitchFamily="2" charset="0"/>
                <a:cs typeface="Roboto" panose="02000000000000000000" pitchFamily="2" charset="0"/>
              </a:rPr>
              <a:t> </a:t>
            </a:r>
            <a:r>
              <a:rPr lang="en-US" sz="1600" dirty="0">
                <a:highlight>
                  <a:srgbClr val="FFFF00"/>
                </a:highlight>
                <a:latin typeface="Roboto" panose="02000000000000000000" pitchFamily="2" charset="0"/>
                <a:ea typeface="Roboto" panose="02000000000000000000" pitchFamily="2" charset="0"/>
                <a:cs typeface="Roboto" panose="02000000000000000000" pitchFamily="2" charset="0"/>
              </a:rPr>
              <a:t>(_)</a:t>
            </a:r>
            <a:r>
              <a:rPr lang="en-US" sz="1600" dirty="0">
                <a:latin typeface="Roboto" panose="02000000000000000000" pitchFamily="2" charset="0"/>
                <a:ea typeface="Roboto" panose="02000000000000000000" pitchFamily="2" charset="0"/>
                <a:cs typeface="Roboto" panose="02000000000000000000" pitchFamily="2" charset="0"/>
              </a:rPr>
              <a:t> followed by </a:t>
            </a:r>
            <a:r>
              <a:rPr lang="en-US" sz="1600" b="1" dirty="0">
                <a:latin typeface="Roboto" panose="02000000000000000000" pitchFamily="2" charset="0"/>
                <a:ea typeface="Roboto" panose="02000000000000000000" pitchFamily="2" charset="0"/>
                <a:cs typeface="Roboto" panose="02000000000000000000" pitchFamily="2" charset="0"/>
              </a:rPr>
              <a:t>zero</a:t>
            </a:r>
            <a:r>
              <a:rPr lang="en-US" sz="1600" dirty="0">
                <a:latin typeface="Roboto" panose="02000000000000000000" pitchFamily="2" charset="0"/>
                <a:ea typeface="Roboto" panose="02000000000000000000" pitchFamily="2" charset="0"/>
                <a:cs typeface="Roboto" panose="02000000000000000000" pitchFamily="2" charset="0"/>
              </a:rPr>
              <a:t> or more letters, </a:t>
            </a:r>
            <a:r>
              <a:rPr lang="en-US" sz="1600" b="1" dirty="0">
                <a:latin typeface="Roboto" panose="02000000000000000000" pitchFamily="2" charset="0"/>
                <a:ea typeface="Roboto" panose="02000000000000000000" pitchFamily="2" charset="0"/>
                <a:cs typeface="Roboto" panose="02000000000000000000" pitchFamily="2" charset="0"/>
              </a:rPr>
              <a:t>underscores</a:t>
            </a:r>
            <a:r>
              <a:rPr lang="en-US" sz="1600" dirty="0">
                <a:latin typeface="Roboto" panose="02000000000000000000" pitchFamily="2" charset="0"/>
                <a:ea typeface="Roboto" panose="02000000000000000000" pitchFamily="2" charset="0"/>
                <a:cs typeface="Roboto" panose="02000000000000000000" pitchFamily="2" charset="0"/>
              </a:rPr>
              <a:t> and </a:t>
            </a:r>
            <a:r>
              <a:rPr lang="en-US" sz="1600" b="1" dirty="0">
                <a:latin typeface="Roboto" panose="02000000000000000000" pitchFamily="2" charset="0"/>
                <a:ea typeface="Roboto" panose="02000000000000000000" pitchFamily="2" charset="0"/>
                <a:cs typeface="Roboto" panose="02000000000000000000" pitchFamily="2" charset="0"/>
              </a:rPr>
              <a:t>digits</a:t>
            </a:r>
            <a:r>
              <a:rPr lang="en-US" sz="1600" dirty="0">
                <a:latin typeface="Roboto" panose="02000000000000000000" pitchFamily="2" charset="0"/>
                <a:ea typeface="Roboto" panose="02000000000000000000" pitchFamily="2" charset="0"/>
                <a:cs typeface="Roboto" panose="02000000000000000000" pitchFamily="2" charset="0"/>
              </a:rPr>
              <a:t> (0 to 9).</a:t>
            </a:r>
          </a:p>
          <a:p>
            <a:r>
              <a:rPr lang="en-US" sz="1600" dirty="0">
                <a:latin typeface="Roboto" panose="02000000000000000000" pitchFamily="2" charset="0"/>
                <a:ea typeface="Roboto" panose="02000000000000000000" pitchFamily="2" charset="0"/>
                <a:cs typeface="Roboto" panose="02000000000000000000" pitchFamily="2" charset="0"/>
              </a:rPr>
              <a:t>Python does not allow punctuation characters such as @, $, and % within identifiers.</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b="1" dirty="0">
                <a:latin typeface="Roboto" panose="02000000000000000000" pitchFamily="2" charset="0"/>
                <a:ea typeface="Roboto" panose="02000000000000000000" pitchFamily="2" charset="0"/>
                <a:cs typeface="Roboto" panose="02000000000000000000" pitchFamily="2" charset="0"/>
              </a:rPr>
              <a:t>Naming conventions for Python identifiers</a:t>
            </a:r>
          </a:p>
          <a:p>
            <a:pPr marL="342900" indent="-342900">
              <a:buFont typeface="Arial" panose="020B0604020202020204" pitchFamily="34" charset="0"/>
              <a:buChar char="•"/>
            </a:pPr>
            <a:r>
              <a:rPr lang="en-US" b="1" dirty="0">
                <a:latin typeface="Roboto" panose="02000000000000000000" pitchFamily="2" charset="0"/>
                <a:ea typeface="Roboto" panose="02000000000000000000" pitchFamily="2" charset="0"/>
                <a:cs typeface="Roboto" panose="02000000000000000000" pitchFamily="2" charset="0"/>
              </a:rPr>
              <a:t>Class</a:t>
            </a:r>
            <a:r>
              <a:rPr lang="en-US" dirty="0">
                <a:latin typeface="Roboto" panose="02000000000000000000" pitchFamily="2" charset="0"/>
                <a:ea typeface="Roboto" panose="02000000000000000000" pitchFamily="2" charset="0"/>
                <a:cs typeface="Roboto" panose="02000000000000000000" pitchFamily="2" charset="0"/>
              </a:rPr>
              <a:t> names start with an uppercase letter. All other identifiers start with a lowercase letter.</a:t>
            </a:r>
          </a:p>
          <a:p>
            <a:pPr marL="342900" indent="-342900">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Starting an identifier with a </a:t>
            </a:r>
            <a:r>
              <a:rPr lang="en-US" b="1" dirty="0">
                <a:latin typeface="Roboto" panose="02000000000000000000" pitchFamily="2" charset="0"/>
                <a:ea typeface="Roboto" panose="02000000000000000000" pitchFamily="2" charset="0"/>
                <a:cs typeface="Roboto" panose="02000000000000000000" pitchFamily="2" charset="0"/>
              </a:rPr>
              <a:t>single leading underscore </a:t>
            </a:r>
            <a:r>
              <a:rPr lang="en-US" dirty="0">
                <a:latin typeface="Roboto" panose="02000000000000000000" pitchFamily="2" charset="0"/>
                <a:ea typeface="Roboto" panose="02000000000000000000" pitchFamily="2" charset="0"/>
                <a:cs typeface="Roboto" panose="02000000000000000000" pitchFamily="2" charset="0"/>
              </a:rPr>
              <a:t>indicates that the identifier is </a:t>
            </a:r>
            <a:r>
              <a:rPr lang="en-US" b="1" dirty="0">
                <a:latin typeface="Roboto" panose="02000000000000000000" pitchFamily="2" charset="0"/>
                <a:ea typeface="Roboto" panose="02000000000000000000" pitchFamily="2" charset="0"/>
                <a:cs typeface="Roboto" panose="02000000000000000000" pitchFamily="2" charset="0"/>
              </a:rPr>
              <a:t>private</a:t>
            </a:r>
          </a:p>
          <a:p>
            <a:pPr marL="342900" indent="-342900">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Starting an identifier with </a:t>
            </a:r>
            <a:r>
              <a:rPr lang="en-US" b="1" dirty="0">
                <a:latin typeface="Roboto" panose="02000000000000000000" pitchFamily="2" charset="0"/>
                <a:ea typeface="Roboto" panose="02000000000000000000" pitchFamily="2" charset="0"/>
                <a:cs typeface="Roboto" panose="02000000000000000000" pitchFamily="2" charset="0"/>
              </a:rPr>
              <a:t>two leading underscores </a:t>
            </a:r>
            <a:r>
              <a:rPr lang="en-US" dirty="0">
                <a:latin typeface="Roboto" panose="02000000000000000000" pitchFamily="2" charset="0"/>
                <a:ea typeface="Roboto" panose="02000000000000000000" pitchFamily="2" charset="0"/>
                <a:cs typeface="Roboto" panose="02000000000000000000" pitchFamily="2" charset="0"/>
              </a:rPr>
              <a:t>indicates a </a:t>
            </a:r>
            <a:r>
              <a:rPr lang="en-US" b="1" dirty="0">
                <a:latin typeface="Roboto" panose="02000000000000000000" pitchFamily="2" charset="0"/>
                <a:ea typeface="Roboto" panose="02000000000000000000" pitchFamily="2" charset="0"/>
                <a:cs typeface="Roboto" panose="02000000000000000000" pitchFamily="2" charset="0"/>
              </a:rPr>
              <a:t>strongly private </a:t>
            </a:r>
            <a:r>
              <a:rPr lang="en-US" dirty="0">
                <a:latin typeface="Roboto" panose="02000000000000000000" pitchFamily="2" charset="0"/>
                <a:ea typeface="Roboto" panose="02000000000000000000" pitchFamily="2" charset="0"/>
                <a:cs typeface="Roboto" panose="02000000000000000000" pitchFamily="2" charset="0"/>
              </a:rPr>
              <a:t>identifier.</a:t>
            </a:r>
          </a:p>
          <a:p>
            <a:pPr marL="342900" indent="-342900">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If the identifier </a:t>
            </a:r>
            <a:r>
              <a:rPr lang="en-US" b="1" dirty="0">
                <a:latin typeface="Roboto" panose="02000000000000000000" pitchFamily="2" charset="0"/>
                <a:ea typeface="Roboto" panose="02000000000000000000" pitchFamily="2" charset="0"/>
                <a:cs typeface="Roboto" panose="02000000000000000000" pitchFamily="2" charset="0"/>
              </a:rPr>
              <a:t>also</a:t>
            </a:r>
            <a:r>
              <a:rPr lang="en-US" dirty="0">
                <a:latin typeface="Roboto" panose="02000000000000000000" pitchFamily="2" charset="0"/>
                <a:ea typeface="Roboto" panose="02000000000000000000" pitchFamily="2" charset="0"/>
                <a:cs typeface="Roboto" panose="02000000000000000000" pitchFamily="2" charset="0"/>
              </a:rPr>
              <a:t> ends </a:t>
            </a:r>
            <a:r>
              <a:rPr lang="en-US" b="1" dirty="0">
                <a:latin typeface="Roboto" panose="02000000000000000000" pitchFamily="2" charset="0"/>
                <a:ea typeface="Roboto" panose="02000000000000000000" pitchFamily="2" charset="0"/>
                <a:cs typeface="Roboto" panose="02000000000000000000" pitchFamily="2" charset="0"/>
              </a:rPr>
              <a:t>with two trailing underscores</a:t>
            </a:r>
            <a:r>
              <a:rPr lang="en-US" dirty="0">
                <a:latin typeface="Roboto" panose="02000000000000000000" pitchFamily="2" charset="0"/>
                <a:ea typeface="Roboto" panose="02000000000000000000" pitchFamily="2" charset="0"/>
                <a:cs typeface="Roboto" panose="02000000000000000000" pitchFamily="2" charset="0"/>
              </a:rPr>
              <a:t>, the identifier is </a:t>
            </a:r>
            <a:r>
              <a:rPr lang="en-US" b="1" dirty="0">
                <a:latin typeface="Roboto" panose="02000000000000000000" pitchFamily="2" charset="0"/>
                <a:ea typeface="Roboto" panose="02000000000000000000" pitchFamily="2" charset="0"/>
                <a:cs typeface="Roboto" panose="02000000000000000000" pitchFamily="2" charset="0"/>
              </a:rPr>
              <a:t>a language-defined special name. [__main__]</a:t>
            </a:r>
            <a:br>
              <a:rPr lang="en-US" b="1" dirty="0">
                <a:latin typeface="Roboto" panose="02000000000000000000" pitchFamily="2" charset="0"/>
                <a:ea typeface="Roboto" panose="02000000000000000000" pitchFamily="2" charset="0"/>
                <a:cs typeface="Roboto" panose="02000000000000000000" pitchFamily="2" charset="0"/>
              </a:rPr>
            </a:br>
            <a:endPar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endParaRPr>
          </a:p>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Quotation in Python</a:t>
            </a:r>
          </a:p>
          <a:p>
            <a:r>
              <a:rPr lang="en-US" dirty="0">
                <a:latin typeface="Roboto" panose="02000000000000000000" pitchFamily="2" charset="0"/>
                <a:ea typeface="Roboto" panose="02000000000000000000" pitchFamily="2" charset="0"/>
                <a:cs typeface="Roboto" panose="02000000000000000000" pitchFamily="2" charset="0"/>
              </a:rPr>
              <a:t>Python accepts </a:t>
            </a:r>
            <a:r>
              <a:rPr lang="en-US" b="1" dirty="0">
                <a:latin typeface="Roboto" panose="02000000000000000000" pitchFamily="2" charset="0"/>
                <a:ea typeface="Roboto" panose="02000000000000000000" pitchFamily="2" charset="0"/>
                <a:cs typeface="Roboto" panose="02000000000000000000" pitchFamily="2" charset="0"/>
              </a:rPr>
              <a:t>single</a:t>
            </a:r>
            <a:r>
              <a:rPr lang="en-US" dirty="0">
                <a:latin typeface="Roboto" panose="02000000000000000000" pitchFamily="2" charset="0"/>
                <a:ea typeface="Roboto" panose="02000000000000000000" pitchFamily="2" charset="0"/>
                <a:cs typeface="Roboto" panose="02000000000000000000" pitchFamily="2" charset="0"/>
              </a:rPr>
              <a:t> ('), </a:t>
            </a:r>
            <a:r>
              <a:rPr lang="en-US" b="1" dirty="0">
                <a:latin typeface="Roboto" panose="02000000000000000000" pitchFamily="2" charset="0"/>
                <a:ea typeface="Roboto" panose="02000000000000000000" pitchFamily="2" charset="0"/>
                <a:cs typeface="Roboto" panose="02000000000000000000" pitchFamily="2" charset="0"/>
              </a:rPr>
              <a:t>double</a:t>
            </a:r>
            <a:r>
              <a:rPr lang="en-US" dirty="0">
                <a:latin typeface="Roboto" panose="02000000000000000000" pitchFamily="2" charset="0"/>
                <a:ea typeface="Roboto" panose="02000000000000000000" pitchFamily="2" charset="0"/>
                <a:cs typeface="Roboto" panose="02000000000000000000" pitchFamily="2" charset="0"/>
              </a:rPr>
              <a:t> (") and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triple</a:t>
            </a:r>
            <a:r>
              <a:rPr lang="en-US" dirty="0">
                <a:latin typeface="Roboto" panose="02000000000000000000" pitchFamily="2" charset="0"/>
                <a:ea typeface="Roboto" panose="02000000000000000000" pitchFamily="2" charset="0"/>
                <a:cs typeface="Roboto" panose="02000000000000000000" pitchFamily="2" charset="0"/>
              </a:rPr>
              <a:t> (''' or """) quotes to denote </a:t>
            </a:r>
            <a:r>
              <a:rPr lang="en-US" b="1" dirty="0">
                <a:latin typeface="Roboto" panose="02000000000000000000" pitchFamily="2" charset="0"/>
                <a:ea typeface="Roboto" panose="02000000000000000000" pitchFamily="2" charset="0"/>
                <a:cs typeface="Roboto" panose="02000000000000000000" pitchFamily="2" charset="0"/>
              </a:rPr>
              <a:t>string literals</a:t>
            </a:r>
            <a:r>
              <a:rPr lang="en-US" dirty="0">
                <a:latin typeface="Roboto" panose="02000000000000000000" pitchFamily="2" charset="0"/>
                <a:ea typeface="Roboto" panose="02000000000000000000" pitchFamily="2" charset="0"/>
                <a:cs typeface="Roboto" panose="02000000000000000000" pitchFamily="2" charset="0"/>
              </a:rPr>
              <a:t>, as long as the same type of quote starts and ends the string.</a:t>
            </a:r>
          </a:p>
          <a:p>
            <a:r>
              <a:rPr lang="en-US" dirty="0">
                <a:latin typeface="Roboto" panose="02000000000000000000" pitchFamily="2" charset="0"/>
                <a:ea typeface="Roboto" panose="02000000000000000000" pitchFamily="2" charset="0"/>
                <a:cs typeface="Roboto" panose="02000000000000000000" pitchFamily="2" charset="0"/>
              </a:rPr>
              <a:t>The triple quotes are used to span the string across multiple lines,</a:t>
            </a:r>
          </a:p>
          <a:p>
            <a:r>
              <a:rPr lang="en-US" b="1" dirty="0">
                <a:latin typeface="Roboto" panose="02000000000000000000" pitchFamily="2" charset="0"/>
                <a:ea typeface="Roboto" panose="02000000000000000000" pitchFamily="2" charset="0"/>
                <a:cs typeface="Roboto" panose="02000000000000000000" pitchFamily="2" charset="0"/>
              </a:rPr>
              <a:t>eg</a:t>
            </a:r>
            <a:r>
              <a:rPr lang="en-US" dirty="0">
                <a:latin typeface="Roboto" panose="02000000000000000000" pitchFamily="2" charset="0"/>
                <a:ea typeface="Roboto" panose="02000000000000000000" pitchFamily="2" charset="0"/>
                <a:cs typeface="Roboto" panose="02000000000000000000" pitchFamily="2" charset="0"/>
              </a:rPr>
              <a:t>: paragraph = """This is a paragraph. It is</a:t>
            </a:r>
          </a:p>
          <a:p>
            <a:r>
              <a:rPr lang="en-US" dirty="0">
                <a:latin typeface="Roboto" panose="02000000000000000000" pitchFamily="2" charset="0"/>
                <a:ea typeface="Roboto" panose="02000000000000000000" pitchFamily="2" charset="0"/>
                <a:cs typeface="Roboto" panose="02000000000000000000" pitchFamily="2" charset="0"/>
              </a:rPr>
              <a:t>made up of multiple lines and sentences."“”</a:t>
            </a:r>
            <a:endParaRPr lang="en-US" sz="2400" spc="1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84252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600" b="1" kern="1200" dirty="0">
                <a:solidFill>
                  <a:srgbClr val="FFFFFF"/>
                </a:solidFill>
                <a:latin typeface="+mj-lt"/>
                <a:ea typeface="+mj-ea"/>
                <a:cs typeface="+mj-cs"/>
              </a:rPr>
              <a:t>getting STARTED</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16</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512987" y="136525"/>
            <a:ext cx="8374213" cy="5909310"/>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Comments in Python</a:t>
            </a:r>
            <a:br>
              <a:rPr lang="en-US" sz="1600" b="1" spc="100" dirty="0"/>
            </a:br>
            <a:endParaRPr lang="en-US" dirty="0">
              <a:latin typeface="Roboto" panose="02000000000000000000" pitchFamily="2" charset="0"/>
              <a:ea typeface="Roboto" panose="02000000000000000000" pitchFamily="2" charset="0"/>
              <a:cs typeface="Roboto" panose="02000000000000000000" pitchFamily="2" charset="0"/>
            </a:endParaRPr>
          </a:p>
          <a:p>
            <a:r>
              <a:rPr lang="en-US" b="1" dirty="0">
                <a:latin typeface="Roboto" panose="02000000000000000000" pitchFamily="2" charset="0"/>
                <a:ea typeface="Roboto" panose="02000000000000000000" pitchFamily="2" charset="0"/>
                <a:cs typeface="Roboto" panose="02000000000000000000" pitchFamily="2" charset="0"/>
              </a:rPr>
              <a:t>Single Line Comments</a:t>
            </a:r>
          </a:p>
          <a:p>
            <a:r>
              <a:rPr lang="en-US" dirty="0">
                <a:latin typeface="Roboto" panose="02000000000000000000" pitchFamily="2" charset="0"/>
                <a:ea typeface="Roboto" panose="02000000000000000000" pitchFamily="2" charset="0"/>
                <a:cs typeface="Roboto" panose="02000000000000000000" pitchFamily="2" charset="0"/>
              </a:rPr>
              <a:t>A hash sign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a:t>
            </a:r>
            <a:r>
              <a:rPr lang="en-US" dirty="0">
                <a:latin typeface="Roboto" panose="02000000000000000000" pitchFamily="2" charset="0"/>
                <a:ea typeface="Roboto" panose="02000000000000000000" pitchFamily="2" charset="0"/>
                <a:cs typeface="Roboto" panose="02000000000000000000" pitchFamily="2" charset="0"/>
              </a:rPr>
              <a:t> that is not inside a string literal begins a comment. All characters after the # and up to the end of the physical line are part of the comment and the Python interpreter ignores them.</a:t>
            </a:r>
          </a:p>
          <a:p>
            <a:r>
              <a:rPr lang="en-US" b="1" dirty="0">
                <a:latin typeface="Roboto" panose="02000000000000000000" pitchFamily="2" charset="0"/>
                <a:ea typeface="Roboto" panose="02000000000000000000" pitchFamily="2" charset="0"/>
                <a:cs typeface="Roboto" panose="02000000000000000000" pitchFamily="2" charset="0"/>
              </a:rPr>
              <a:t>Eg: # First comment</a:t>
            </a:r>
          </a:p>
          <a:p>
            <a:r>
              <a:rPr lang="en-US" b="1" dirty="0">
                <a:latin typeface="Roboto" panose="02000000000000000000" pitchFamily="2" charset="0"/>
                <a:ea typeface="Roboto" panose="02000000000000000000" pitchFamily="2" charset="0"/>
                <a:cs typeface="Roboto" panose="02000000000000000000" pitchFamily="2" charset="0"/>
              </a:rPr>
              <a:t>  &gt;&gt;</a:t>
            </a:r>
            <a:r>
              <a:rPr lang="en-US" dirty="0">
                <a:latin typeface="Roboto" panose="02000000000000000000" pitchFamily="2" charset="0"/>
                <a:ea typeface="Roboto" panose="02000000000000000000" pitchFamily="2" charset="0"/>
                <a:cs typeface="Roboto" panose="02000000000000000000" pitchFamily="2" charset="0"/>
              </a:rPr>
              <a:t>print "Hello, Python!" </a:t>
            </a:r>
            <a:r>
              <a:rPr lang="en-US" b="1" dirty="0">
                <a:latin typeface="Roboto" panose="02000000000000000000" pitchFamily="2" charset="0"/>
                <a:ea typeface="Roboto" panose="02000000000000000000" pitchFamily="2" charset="0"/>
                <a:cs typeface="Roboto" panose="02000000000000000000" pitchFamily="2" charset="0"/>
              </a:rPr>
              <a:t># second comment</a:t>
            </a:r>
          </a:p>
          <a:p>
            <a:endParaRPr lang="en-US" sz="1600" b="1" dirty="0">
              <a:latin typeface="Roboto" panose="02000000000000000000" pitchFamily="2" charset="0"/>
              <a:ea typeface="Roboto" panose="02000000000000000000" pitchFamily="2" charset="0"/>
              <a:cs typeface="Roboto" panose="02000000000000000000" pitchFamily="2" charset="0"/>
            </a:endParaRPr>
          </a:p>
          <a:p>
            <a:r>
              <a:rPr lang="en-US" sz="1600" b="1" dirty="0">
                <a:latin typeface="Roboto" panose="02000000000000000000" pitchFamily="2" charset="0"/>
                <a:ea typeface="Roboto" panose="02000000000000000000" pitchFamily="2" charset="0"/>
                <a:cs typeface="Roboto" panose="02000000000000000000" pitchFamily="2" charset="0"/>
              </a:rPr>
              <a:t>Multi Line Comments</a:t>
            </a:r>
          </a:p>
          <a:p>
            <a:r>
              <a:rPr lang="en-US" dirty="0">
                <a:latin typeface="Roboto" panose="02000000000000000000" pitchFamily="2" charset="0"/>
                <a:ea typeface="Roboto" panose="02000000000000000000" pitchFamily="2" charset="0"/>
                <a:cs typeface="Roboto" panose="02000000000000000000" pitchFamily="2" charset="0"/>
              </a:rPr>
              <a:t>Following triple-quoted string is also ignored by Python interpreter and can be used as a multiline comments [‘ ’ ’ | “ ” ”]</a:t>
            </a:r>
          </a:p>
          <a:p>
            <a:r>
              <a:rPr lang="en-US" sz="1600" b="1" dirty="0">
                <a:latin typeface="Roboto" panose="02000000000000000000" pitchFamily="2" charset="0"/>
                <a:ea typeface="Roboto" panose="02000000000000000000" pitchFamily="2" charset="0"/>
                <a:cs typeface="Roboto" panose="02000000000000000000" pitchFamily="2" charset="0"/>
              </a:rPr>
              <a:t>Eg: 	'‘’</a:t>
            </a:r>
          </a:p>
          <a:p>
            <a:r>
              <a:rPr lang="en-US" sz="1600" b="1" dirty="0">
                <a:latin typeface="Roboto" panose="02000000000000000000" pitchFamily="2" charset="0"/>
                <a:ea typeface="Roboto" panose="02000000000000000000" pitchFamily="2" charset="0"/>
                <a:cs typeface="Roboto" panose="02000000000000000000" pitchFamily="2" charset="0"/>
              </a:rPr>
              <a:t>	This is a multiline</a:t>
            </a:r>
          </a:p>
          <a:p>
            <a:r>
              <a:rPr lang="en-US" sz="1600" b="1" dirty="0">
                <a:latin typeface="Roboto" panose="02000000000000000000" pitchFamily="2" charset="0"/>
                <a:ea typeface="Roboto" panose="02000000000000000000" pitchFamily="2" charset="0"/>
                <a:cs typeface="Roboto" panose="02000000000000000000" pitchFamily="2" charset="0"/>
              </a:rPr>
              <a:t>	comment.</a:t>
            </a:r>
          </a:p>
          <a:p>
            <a:r>
              <a:rPr lang="en-US" sz="1600" b="1" dirty="0">
                <a:latin typeface="Roboto" panose="02000000000000000000" pitchFamily="2" charset="0"/>
                <a:ea typeface="Roboto" panose="02000000000000000000" pitchFamily="2" charset="0"/>
                <a:cs typeface="Roboto" panose="02000000000000000000" pitchFamily="2" charset="0"/>
              </a:rPr>
              <a:t>	'‘’ </a:t>
            </a:r>
          </a:p>
          <a:p>
            <a:endParaRPr lang="en-US" sz="1600" b="1" dirty="0">
              <a:latin typeface="Roboto" panose="02000000000000000000" pitchFamily="2" charset="0"/>
              <a:ea typeface="Roboto" panose="02000000000000000000" pitchFamily="2" charset="0"/>
              <a:cs typeface="Roboto" panose="02000000000000000000" pitchFamily="2" charset="0"/>
            </a:endParaRPr>
          </a:p>
          <a:p>
            <a:r>
              <a:rPr lang="en-US" sz="2400" b="1" spc="100" dirty="0">
                <a:latin typeface="Roboto" panose="02000000000000000000" pitchFamily="2" charset="0"/>
                <a:ea typeface="Roboto" panose="02000000000000000000" pitchFamily="2" charset="0"/>
                <a:cs typeface="Roboto" panose="02000000000000000000" pitchFamily="2" charset="0"/>
              </a:rPr>
              <a:t>Multiple Statements on a Single Line</a:t>
            </a:r>
          </a:p>
          <a:p>
            <a:r>
              <a:rPr lang="en-US" dirty="0">
                <a:latin typeface="Roboto" panose="02000000000000000000" pitchFamily="2" charset="0"/>
                <a:ea typeface="Roboto" panose="02000000000000000000" pitchFamily="2" charset="0"/>
                <a:cs typeface="Roboto" panose="02000000000000000000" pitchFamily="2" charset="0"/>
              </a:rPr>
              <a:t>The semicolon ( </a:t>
            </a:r>
            <a:r>
              <a:rPr lang="en-US" sz="2000" b="1" dirty="0">
                <a:solidFill>
                  <a:srgbClr val="FF0000"/>
                </a:solidFill>
                <a:latin typeface="Roboto" panose="02000000000000000000" pitchFamily="2" charset="0"/>
                <a:ea typeface="Roboto" panose="02000000000000000000" pitchFamily="2" charset="0"/>
                <a:cs typeface="Roboto" panose="02000000000000000000" pitchFamily="2" charset="0"/>
              </a:rPr>
              <a:t>;</a:t>
            </a:r>
            <a:r>
              <a:rPr lang="en-US" dirty="0">
                <a:latin typeface="Roboto" panose="02000000000000000000" pitchFamily="2" charset="0"/>
                <a:ea typeface="Roboto" panose="02000000000000000000" pitchFamily="2" charset="0"/>
                <a:cs typeface="Roboto" panose="02000000000000000000" pitchFamily="2" charset="0"/>
              </a:rPr>
              <a:t> ) allows multiple statements on the single line given that neither statement starts a new code block</a:t>
            </a:r>
          </a:p>
          <a:p>
            <a:r>
              <a:rPr lang="en-US" b="1" dirty="0">
                <a:latin typeface="Roboto" panose="02000000000000000000" pitchFamily="2" charset="0"/>
                <a:ea typeface="Roboto" panose="02000000000000000000" pitchFamily="2" charset="0"/>
                <a:cs typeface="Roboto" panose="02000000000000000000" pitchFamily="2" charset="0"/>
              </a:rPr>
              <a:t>Eg </a:t>
            </a:r>
            <a:r>
              <a:rPr lang="en-US" dirty="0">
                <a:latin typeface="Roboto" panose="02000000000000000000" pitchFamily="2" charset="0"/>
                <a:ea typeface="Roboto" panose="02000000000000000000" pitchFamily="2" charset="0"/>
                <a:cs typeface="Roboto" panose="02000000000000000000" pitchFamily="2" charset="0"/>
              </a:rPr>
              <a:t>: import sys; x = 'foo’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a:t>
            </a:r>
            <a:r>
              <a:rPr lang="en-US" dirty="0">
                <a:latin typeface="Roboto" panose="02000000000000000000" pitchFamily="2" charset="0"/>
                <a:ea typeface="Roboto" panose="02000000000000000000" pitchFamily="2" charset="0"/>
                <a:cs typeface="Roboto" panose="02000000000000000000" pitchFamily="2" charset="0"/>
              </a:rPr>
              <a:t> </a:t>
            </a:r>
            <a:r>
              <a:rPr lang="en-US" dirty="0" err="1">
                <a:latin typeface="Roboto" panose="02000000000000000000" pitchFamily="2" charset="0"/>
                <a:ea typeface="Roboto" panose="02000000000000000000" pitchFamily="2" charset="0"/>
                <a:cs typeface="Roboto" panose="02000000000000000000" pitchFamily="2" charset="0"/>
              </a:rPr>
              <a:t>sys.stdout.write</a:t>
            </a:r>
            <a:r>
              <a:rPr lang="en-US" dirty="0">
                <a:latin typeface="Roboto" panose="02000000000000000000" pitchFamily="2" charset="0"/>
                <a:ea typeface="Roboto" panose="02000000000000000000" pitchFamily="2" charset="0"/>
                <a:cs typeface="Roboto" panose="02000000000000000000" pitchFamily="2" charset="0"/>
              </a:rPr>
              <a:t>(x + '\n’)</a:t>
            </a:r>
          </a:p>
        </p:txBody>
      </p:sp>
    </p:spTree>
    <p:extLst>
      <p:ext uri="{BB962C8B-B14F-4D97-AF65-F5344CB8AC3E}">
        <p14:creationId xmlns:p14="http://schemas.microsoft.com/office/powerpoint/2010/main" val="104085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600" b="1" kern="1200" dirty="0">
                <a:solidFill>
                  <a:srgbClr val="FFFFFF"/>
                </a:solidFill>
                <a:latin typeface="+mj-lt"/>
                <a:ea typeface="+mj-ea"/>
                <a:cs typeface="+mj-cs"/>
              </a:rPr>
              <a:t>VARIABLES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17</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512987" y="136525"/>
            <a:ext cx="8374213" cy="6278642"/>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Variables in Python</a:t>
            </a:r>
            <a:br>
              <a:rPr lang="en-US" sz="1600" b="1" spc="100" dirty="0"/>
            </a:br>
            <a:endParaRPr lang="en-US" dirty="0"/>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Variables are containers for storing data values.</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Unlike other PLs, Python has </a:t>
            </a:r>
            <a:r>
              <a:rPr lang="en-US" b="1" dirty="0">
                <a:latin typeface="Roboto" panose="02000000000000000000" pitchFamily="2" charset="0"/>
                <a:ea typeface="Roboto" panose="02000000000000000000" pitchFamily="2" charset="0"/>
                <a:cs typeface="Roboto" panose="02000000000000000000" pitchFamily="2" charset="0"/>
              </a:rPr>
              <a:t>NO</a:t>
            </a:r>
            <a:r>
              <a:rPr lang="en-US" dirty="0">
                <a:latin typeface="Roboto" panose="02000000000000000000" pitchFamily="2" charset="0"/>
                <a:ea typeface="Roboto" panose="02000000000000000000" pitchFamily="2" charset="0"/>
                <a:cs typeface="Roboto" panose="02000000000000000000" pitchFamily="2" charset="0"/>
              </a:rPr>
              <a:t> command for </a:t>
            </a:r>
            <a:r>
              <a:rPr lang="en-US" b="1" dirty="0">
                <a:latin typeface="Roboto" panose="02000000000000000000" pitchFamily="2" charset="0"/>
                <a:ea typeface="Roboto" panose="02000000000000000000" pitchFamily="2" charset="0"/>
                <a:cs typeface="Roboto" panose="02000000000000000000" pitchFamily="2" charset="0"/>
              </a:rPr>
              <a:t>declaring</a:t>
            </a:r>
            <a:r>
              <a:rPr lang="en-US" dirty="0">
                <a:latin typeface="Roboto" panose="02000000000000000000" pitchFamily="2" charset="0"/>
                <a:ea typeface="Roboto" panose="02000000000000000000" pitchFamily="2" charset="0"/>
                <a:cs typeface="Roboto" panose="02000000000000000000" pitchFamily="2" charset="0"/>
              </a:rPr>
              <a:t> a variable.</a:t>
            </a:r>
          </a:p>
          <a:p>
            <a:r>
              <a:rPr lang="en-US" dirty="0">
                <a:latin typeface="Roboto" panose="02000000000000000000" pitchFamily="2" charset="0"/>
                <a:ea typeface="Roboto" panose="02000000000000000000" pitchFamily="2" charset="0"/>
                <a:cs typeface="Roboto" panose="02000000000000000000" pitchFamily="2" charset="0"/>
              </a:rPr>
              <a:t>A variable is created the moment you first assign a value to it.</a:t>
            </a:r>
          </a:p>
          <a:p>
            <a:r>
              <a:rPr lang="en-US" b="1" dirty="0">
                <a:latin typeface="Roboto" panose="02000000000000000000" pitchFamily="2" charset="0"/>
                <a:ea typeface="Roboto" panose="02000000000000000000" pitchFamily="2" charset="0"/>
                <a:cs typeface="Roboto" panose="02000000000000000000" pitchFamily="2" charset="0"/>
              </a:rPr>
              <a:t>	Eg: </a:t>
            </a:r>
            <a:r>
              <a:rPr lang="en-US" dirty="0">
                <a:latin typeface="Roboto" panose="02000000000000000000" pitchFamily="2" charset="0"/>
                <a:ea typeface="Roboto" panose="02000000000000000000" pitchFamily="2" charset="0"/>
                <a:cs typeface="Roboto" panose="02000000000000000000" pitchFamily="2" charset="0"/>
              </a:rPr>
              <a:t>x = 5</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	       y = "John“</a:t>
            </a:r>
            <a:endParaRPr lang="en-US" b="1"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Variables do not need to be declared with any particular type and </a:t>
            </a:r>
            <a:r>
              <a:rPr lang="en-US" b="1" i="1" dirty="0">
                <a:latin typeface="Roboto" panose="02000000000000000000" pitchFamily="2" charset="0"/>
                <a:ea typeface="Roboto" panose="02000000000000000000" pitchFamily="2" charset="0"/>
                <a:cs typeface="Roboto" panose="02000000000000000000" pitchFamily="2" charset="0"/>
              </a:rPr>
              <a:t>can even change type after they have been set.</a:t>
            </a:r>
          </a:p>
          <a:p>
            <a:r>
              <a:rPr lang="en-US" b="1" dirty="0">
                <a:latin typeface="Roboto" panose="02000000000000000000" pitchFamily="2" charset="0"/>
                <a:ea typeface="Roboto" panose="02000000000000000000" pitchFamily="2" charset="0"/>
                <a:cs typeface="Roboto" panose="02000000000000000000" pitchFamily="2" charset="0"/>
              </a:rPr>
              <a:t>	Eg: </a:t>
            </a:r>
            <a:r>
              <a:rPr lang="en-US" dirty="0">
                <a:latin typeface="Roboto" panose="02000000000000000000" pitchFamily="2" charset="0"/>
                <a:ea typeface="Roboto" panose="02000000000000000000" pitchFamily="2" charset="0"/>
                <a:cs typeface="Roboto" panose="02000000000000000000" pitchFamily="2" charset="0"/>
              </a:rPr>
              <a:t>x = 4 # x is of type </a:t>
            </a:r>
            <a:r>
              <a:rPr lang="en-US" b="1" dirty="0">
                <a:latin typeface="Roboto" panose="02000000000000000000" pitchFamily="2" charset="0"/>
                <a:ea typeface="Roboto" panose="02000000000000000000" pitchFamily="2" charset="0"/>
                <a:cs typeface="Roboto" panose="02000000000000000000" pitchFamily="2" charset="0"/>
              </a:rPr>
              <a:t>int</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	      x = "Sally" # x is now of type </a:t>
            </a:r>
            <a:r>
              <a:rPr lang="en-US" b="1" dirty="0">
                <a:latin typeface="Roboto" panose="02000000000000000000" pitchFamily="2" charset="0"/>
                <a:ea typeface="Roboto" panose="02000000000000000000" pitchFamily="2" charset="0"/>
                <a:cs typeface="Roboto" panose="02000000000000000000" pitchFamily="2" charset="0"/>
              </a:rPr>
              <a:t>str</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#Variable names are </a:t>
            </a:r>
            <a:r>
              <a:rPr lang="en-US" b="1" dirty="0">
                <a:latin typeface="Roboto" panose="02000000000000000000" pitchFamily="2" charset="0"/>
                <a:ea typeface="Roboto" panose="02000000000000000000" pitchFamily="2" charset="0"/>
                <a:cs typeface="Roboto" panose="02000000000000000000" pitchFamily="2" charset="0"/>
              </a:rPr>
              <a:t>case-sensitive</a:t>
            </a:r>
          </a:p>
          <a:p>
            <a:r>
              <a:rPr lang="en-US" b="1" dirty="0">
                <a:latin typeface="Roboto" panose="02000000000000000000" pitchFamily="2" charset="0"/>
                <a:ea typeface="Roboto" panose="02000000000000000000" pitchFamily="2" charset="0"/>
                <a:cs typeface="Roboto" panose="02000000000000000000" pitchFamily="2" charset="0"/>
              </a:rPr>
              <a:t>#Multiple assignment</a:t>
            </a:r>
          </a:p>
          <a:p>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Eg</a:t>
            </a:r>
            <a:r>
              <a:rPr lang="en-US" dirty="0">
                <a:latin typeface="Roboto" panose="02000000000000000000" pitchFamily="2" charset="0"/>
                <a:ea typeface="Roboto" panose="02000000000000000000" pitchFamily="2" charset="0"/>
                <a:cs typeface="Roboto" panose="02000000000000000000" pitchFamily="2" charset="0"/>
              </a:rPr>
              <a:t>: x, y, name, is_cool = (1, 2.5, 'Brad', True)</a:t>
            </a:r>
          </a:p>
          <a:p>
            <a:r>
              <a:rPr lang="es-ES" b="1" dirty="0">
                <a:latin typeface="Roboto" panose="02000000000000000000" pitchFamily="2" charset="0"/>
                <a:ea typeface="Roboto" panose="02000000000000000000" pitchFamily="2" charset="0"/>
                <a:cs typeface="Roboto" panose="02000000000000000000" pitchFamily="2" charset="0"/>
              </a:rPr>
              <a:t># Casting</a:t>
            </a:r>
          </a:p>
          <a:p>
            <a:r>
              <a:rPr lang="es-ES" dirty="0">
                <a:latin typeface="Roboto" panose="02000000000000000000" pitchFamily="2" charset="0"/>
                <a:ea typeface="Roboto" panose="02000000000000000000" pitchFamily="2" charset="0"/>
                <a:cs typeface="Roboto" panose="02000000000000000000" pitchFamily="2" charset="0"/>
              </a:rPr>
              <a:t>	x = </a:t>
            </a:r>
            <a:r>
              <a:rPr lang="es-ES" dirty="0" err="1">
                <a:latin typeface="Roboto" panose="02000000000000000000" pitchFamily="2" charset="0"/>
                <a:ea typeface="Roboto" panose="02000000000000000000" pitchFamily="2" charset="0"/>
                <a:cs typeface="Roboto" panose="02000000000000000000" pitchFamily="2" charset="0"/>
              </a:rPr>
              <a:t>str</a:t>
            </a:r>
            <a:r>
              <a:rPr lang="es-ES" dirty="0">
                <a:latin typeface="Roboto" panose="02000000000000000000" pitchFamily="2" charset="0"/>
                <a:ea typeface="Roboto" panose="02000000000000000000" pitchFamily="2" charset="0"/>
                <a:cs typeface="Roboto" panose="02000000000000000000" pitchFamily="2" charset="0"/>
              </a:rPr>
              <a:t>(x)</a:t>
            </a:r>
          </a:p>
          <a:p>
            <a:r>
              <a:rPr lang="es-ES" dirty="0">
                <a:latin typeface="Roboto" panose="02000000000000000000" pitchFamily="2" charset="0"/>
                <a:ea typeface="Roboto" panose="02000000000000000000" pitchFamily="2" charset="0"/>
                <a:cs typeface="Roboto" panose="02000000000000000000" pitchFamily="2" charset="0"/>
              </a:rPr>
              <a:t>	y = int(y)</a:t>
            </a:r>
          </a:p>
          <a:p>
            <a:r>
              <a:rPr lang="es-ES" dirty="0">
                <a:latin typeface="Roboto" panose="02000000000000000000" pitchFamily="2" charset="0"/>
                <a:ea typeface="Roboto" panose="02000000000000000000" pitchFamily="2" charset="0"/>
                <a:cs typeface="Roboto" panose="02000000000000000000" pitchFamily="2" charset="0"/>
              </a:rPr>
              <a:t>	z = </a:t>
            </a:r>
            <a:r>
              <a:rPr lang="es-ES" dirty="0" err="1">
                <a:latin typeface="Roboto" panose="02000000000000000000" pitchFamily="2" charset="0"/>
                <a:ea typeface="Roboto" panose="02000000000000000000" pitchFamily="2" charset="0"/>
                <a:cs typeface="Roboto" panose="02000000000000000000" pitchFamily="2" charset="0"/>
              </a:rPr>
              <a:t>float</a:t>
            </a:r>
            <a:r>
              <a:rPr lang="es-ES" dirty="0">
                <a:latin typeface="Roboto" panose="02000000000000000000" pitchFamily="2" charset="0"/>
                <a:ea typeface="Roboto" panose="02000000000000000000" pitchFamily="2" charset="0"/>
                <a:cs typeface="Roboto" panose="02000000000000000000" pitchFamily="2" charset="0"/>
              </a:rPr>
              <a:t>(y)</a:t>
            </a:r>
            <a:endParaRPr lang="en-US" dirty="0">
              <a:latin typeface="Roboto" panose="02000000000000000000" pitchFamily="2" charset="0"/>
              <a:ea typeface="Roboto" panose="02000000000000000000" pitchFamily="2" charset="0"/>
              <a:cs typeface="Roboto" panose="02000000000000000000" pitchFamily="2" charset="0"/>
            </a:endParaRPr>
          </a:p>
          <a:p>
            <a:r>
              <a:rPr lang="en-US" b="1" dirty="0">
                <a:latin typeface="Roboto" panose="02000000000000000000" pitchFamily="2" charset="0"/>
                <a:ea typeface="Roboto" panose="02000000000000000000" pitchFamily="2" charset="0"/>
                <a:cs typeface="Roboto" panose="02000000000000000000" pitchFamily="2" charset="0"/>
              </a:rPr>
              <a:t># Check type</a:t>
            </a:r>
          </a:p>
          <a:p>
            <a:r>
              <a:rPr lang="en-US" dirty="0">
                <a:latin typeface="Roboto" panose="02000000000000000000" pitchFamily="2" charset="0"/>
                <a:ea typeface="Roboto" panose="02000000000000000000" pitchFamily="2" charset="0"/>
                <a:cs typeface="Roboto" panose="02000000000000000000" pitchFamily="2" charset="0"/>
              </a:rPr>
              <a:t>	print(</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type</a:t>
            </a:r>
            <a:r>
              <a:rPr lang="en-US" dirty="0">
                <a:latin typeface="Roboto" panose="02000000000000000000" pitchFamily="2" charset="0"/>
                <a:ea typeface="Roboto" panose="02000000000000000000" pitchFamily="2" charset="0"/>
                <a:cs typeface="Roboto" panose="02000000000000000000" pitchFamily="2" charset="0"/>
              </a:rPr>
              <a:t>(z))</a:t>
            </a:r>
          </a:p>
          <a:p>
            <a:r>
              <a:rPr lang="en-US" dirty="0">
                <a:latin typeface="Roboto" panose="02000000000000000000" pitchFamily="2" charset="0"/>
                <a:ea typeface="Roboto" panose="02000000000000000000" pitchFamily="2" charset="0"/>
                <a:cs typeface="Roboto" panose="02000000000000000000" pitchFamily="2" charset="0"/>
              </a:rPr>
              <a:t>	print(z)</a:t>
            </a:r>
          </a:p>
          <a:p>
            <a:endParaRPr lang="en-US" b="1" dirty="0"/>
          </a:p>
        </p:txBody>
      </p:sp>
    </p:spTree>
    <p:extLst>
      <p:ext uri="{BB962C8B-B14F-4D97-AF65-F5344CB8AC3E}">
        <p14:creationId xmlns:p14="http://schemas.microsoft.com/office/powerpoint/2010/main" val="311137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600" b="1" kern="1200" dirty="0">
                <a:solidFill>
                  <a:srgbClr val="FFFFFF"/>
                </a:solidFill>
                <a:latin typeface="+mj-lt"/>
                <a:ea typeface="+mj-ea"/>
                <a:cs typeface="+mj-cs"/>
              </a:rPr>
              <a:t>DATA TYPES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18</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572759" y="136525"/>
            <a:ext cx="7924731" cy="6401753"/>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Built In Data Types in Python</a:t>
            </a:r>
            <a:br>
              <a:rPr lang="en-US" sz="1600" b="1" spc="100" dirty="0"/>
            </a:br>
            <a:endParaRPr lang="en-US" dirty="0"/>
          </a:p>
          <a:p>
            <a:r>
              <a:rPr lang="en-US" dirty="0"/>
              <a:t>Variables can store data of different types, and different types can do different things.</a:t>
            </a:r>
            <a:endParaRPr lang="en-US" b="1" dirty="0"/>
          </a:p>
          <a:p>
            <a:r>
              <a:rPr lang="en-US" dirty="0"/>
              <a:t>Python has the following data types </a:t>
            </a:r>
            <a:r>
              <a:rPr lang="en-US" b="1" dirty="0"/>
              <a:t>BUILT IN</a:t>
            </a:r>
            <a:r>
              <a:rPr lang="en-US" dirty="0"/>
              <a:t> by default, in these categories:</a:t>
            </a:r>
          </a:p>
          <a:p>
            <a:r>
              <a:rPr lang="en-US" sz="2000" b="1" dirty="0"/>
              <a:t>Primitives</a:t>
            </a:r>
          </a:p>
          <a:p>
            <a:r>
              <a:rPr lang="en-US" sz="2000" b="1" dirty="0"/>
              <a:t>	</a:t>
            </a:r>
            <a:r>
              <a:rPr lang="en-US" b="1" dirty="0"/>
              <a:t>Text Type:	</a:t>
            </a:r>
            <a:r>
              <a:rPr lang="en-US" b="1" dirty="0">
                <a:solidFill>
                  <a:srgbClr val="FF0000"/>
                </a:solidFill>
              </a:rPr>
              <a:t>str</a:t>
            </a:r>
          </a:p>
          <a:p>
            <a:r>
              <a:rPr lang="en-US" b="1" dirty="0"/>
              <a:t>	Numeric Types:	</a:t>
            </a:r>
            <a:r>
              <a:rPr lang="en-US" b="1" dirty="0">
                <a:solidFill>
                  <a:srgbClr val="FF0000"/>
                </a:solidFill>
              </a:rPr>
              <a:t>int, float, complex</a:t>
            </a:r>
          </a:p>
          <a:p>
            <a:r>
              <a:rPr lang="en-US" b="1" dirty="0"/>
              <a:t>	Boolean Type:	</a:t>
            </a:r>
            <a:r>
              <a:rPr lang="en-US" b="1" dirty="0">
                <a:solidFill>
                  <a:srgbClr val="FF0000"/>
                </a:solidFill>
              </a:rPr>
              <a:t>bool</a:t>
            </a:r>
          </a:p>
          <a:p>
            <a:r>
              <a:rPr lang="en-US" sz="2000" b="1" dirty="0"/>
              <a:t>Collections </a:t>
            </a:r>
          </a:p>
          <a:p>
            <a:r>
              <a:rPr lang="en-US" sz="2000" b="1" dirty="0"/>
              <a:t>	</a:t>
            </a:r>
            <a:r>
              <a:rPr lang="en-US" b="1" dirty="0"/>
              <a:t>Sequence Types:	</a:t>
            </a:r>
            <a:r>
              <a:rPr lang="en-US" b="1" dirty="0">
                <a:solidFill>
                  <a:srgbClr val="FF0000"/>
                </a:solidFill>
              </a:rPr>
              <a:t>list, tuple, range</a:t>
            </a:r>
          </a:p>
          <a:p>
            <a:r>
              <a:rPr lang="en-US" b="1" dirty="0"/>
              <a:t>	Mapping Type:	</a:t>
            </a:r>
            <a:r>
              <a:rPr lang="en-US" b="1" dirty="0" err="1">
                <a:solidFill>
                  <a:srgbClr val="FF0000"/>
                </a:solidFill>
              </a:rPr>
              <a:t>dict</a:t>
            </a:r>
            <a:endParaRPr lang="en-US" b="1" dirty="0">
              <a:solidFill>
                <a:srgbClr val="FF0000"/>
              </a:solidFill>
            </a:endParaRPr>
          </a:p>
          <a:p>
            <a:r>
              <a:rPr lang="en-US" b="1" dirty="0"/>
              <a:t>	Set Types:	</a:t>
            </a:r>
            <a:r>
              <a:rPr lang="en-US" b="1" dirty="0">
                <a:solidFill>
                  <a:srgbClr val="FF0000"/>
                </a:solidFill>
              </a:rPr>
              <a:t>set, </a:t>
            </a:r>
            <a:r>
              <a:rPr lang="en-US" b="1" dirty="0" err="1">
                <a:solidFill>
                  <a:srgbClr val="FF0000"/>
                </a:solidFill>
              </a:rPr>
              <a:t>frozenset</a:t>
            </a:r>
            <a:endParaRPr lang="en-US" b="1" dirty="0">
              <a:solidFill>
                <a:srgbClr val="FF0000"/>
              </a:solidFill>
            </a:endParaRPr>
          </a:p>
          <a:p>
            <a:r>
              <a:rPr lang="en-US" b="1" dirty="0">
                <a:solidFill>
                  <a:srgbClr val="FF0000"/>
                </a:solidFill>
              </a:rPr>
              <a:t>	</a:t>
            </a:r>
            <a:r>
              <a:rPr lang="en-US" b="1" dirty="0"/>
              <a:t>Binary Types:</a:t>
            </a:r>
            <a:r>
              <a:rPr lang="en-US" b="1" dirty="0">
                <a:solidFill>
                  <a:srgbClr val="FF0000"/>
                </a:solidFill>
              </a:rPr>
              <a:t>	bytes, </a:t>
            </a:r>
            <a:r>
              <a:rPr lang="en-US" b="1" dirty="0" err="1">
                <a:solidFill>
                  <a:srgbClr val="FF0000"/>
                </a:solidFill>
              </a:rPr>
              <a:t>bytearray</a:t>
            </a:r>
            <a:r>
              <a:rPr lang="en-US" b="1" dirty="0">
                <a:solidFill>
                  <a:srgbClr val="FF0000"/>
                </a:solidFill>
              </a:rPr>
              <a:t>, </a:t>
            </a:r>
            <a:r>
              <a:rPr lang="en-US" b="1" dirty="0" err="1">
                <a:solidFill>
                  <a:srgbClr val="FF0000"/>
                </a:solidFill>
              </a:rPr>
              <a:t>memoryview</a:t>
            </a:r>
            <a:endParaRPr lang="en-US" b="1" dirty="0">
              <a:solidFill>
                <a:srgbClr val="FF0000"/>
              </a:solidFill>
            </a:endParaRPr>
          </a:p>
          <a:p>
            <a:r>
              <a:rPr lang="en-US" b="1" dirty="0"/>
              <a:t>	</a:t>
            </a:r>
          </a:p>
          <a:p>
            <a:r>
              <a:rPr lang="en-US" b="1" dirty="0"/>
              <a:t>Setting the Specific Data Type:</a:t>
            </a:r>
            <a:br>
              <a:rPr lang="en-US" b="1" dirty="0"/>
            </a:br>
            <a:r>
              <a:rPr lang="en-US" dirty="0"/>
              <a:t>We can use the following constructor functions to specify the data type</a:t>
            </a:r>
          </a:p>
          <a:p>
            <a:r>
              <a:rPr lang="en-US" dirty="0"/>
              <a:t>	x = str("Hello World") - </a:t>
            </a:r>
            <a:r>
              <a:rPr lang="en-US" b="1" dirty="0"/>
              <a:t>String</a:t>
            </a:r>
            <a:br>
              <a:rPr lang="en-US" dirty="0"/>
            </a:br>
            <a:r>
              <a:rPr lang="en-US" dirty="0"/>
              <a:t>	x = float(20.5) - </a:t>
            </a:r>
            <a:r>
              <a:rPr lang="en-US" b="1" dirty="0"/>
              <a:t>Float</a:t>
            </a:r>
            <a:r>
              <a:rPr lang="en-US" dirty="0"/>
              <a:t>		</a:t>
            </a:r>
          </a:p>
          <a:p>
            <a:r>
              <a:rPr lang="en-US" dirty="0"/>
              <a:t>	x = complex(1j) - </a:t>
            </a:r>
            <a:r>
              <a:rPr lang="en-US" b="1" dirty="0"/>
              <a:t>Complex</a:t>
            </a:r>
            <a:br>
              <a:rPr lang="en-US" dirty="0"/>
            </a:br>
            <a:r>
              <a:rPr lang="en-US" dirty="0"/>
              <a:t>	x = list(("apple", "banana", "cherry")) -  </a:t>
            </a:r>
            <a:r>
              <a:rPr lang="en-US" b="1" dirty="0"/>
              <a:t>List</a:t>
            </a:r>
            <a:br>
              <a:rPr lang="en-US" dirty="0"/>
            </a:br>
            <a:r>
              <a:rPr lang="en-US" dirty="0"/>
              <a:t>	x = tuple(("apple", "banana", "cherry")) -</a:t>
            </a:r>
            <a:r>
              <a:rPr lang="en-US" b="1" dirty="0"/>
              <a:t> Tuple</a:t>
            </a:r>
          </a:p>
        </p:txBody>
      </p:sp>
    </p:spTree>
    <p:extLst>
      <p:ext uri="{BB962C8B-B14F-4D97-AF65-F5344CB8AC3E}">
        <p14:creationId xmlns:p14="http://schemas.microsoft.com/office/powerpoint/2010/main" val="30280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600" b="1" kern="1200" dirty="0">
                <a:solidFill>
                  <a:srgbClr val="FFFFFF"/>
                </a:solidFill>
                <a:latin typeface="+mj-lt"/>
                <a:ea typeface="+mj-ea"/>
                <a:cs typeface="+mj-cs"/>
              </a:rPr>
              <a:t>STRINGS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19</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572759" y="136525"/>
            <a:ext cx="7924731" cy="6463308"/>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String Literals</a:t>
            </a:r>
          </a:p>
          <a:p>
            <a:endParaRPr lang="en-US" sz="2400" b="1" spc="100"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Strings in python are surrounded by either </a:t>
            </a:r>
            <a:r>
              <a:rPr lang="en-US" b="1" dirty="0">
                <a:latin typeface="Roboto" panose="02000000000000000000" pitchFamily="2" charset="0"/>
                <a:ea typeface="Roboto" panose="02000000000000000000" pitchFamily="2" charset="0"/>
                <a:cs typeface="Roboto" panose="02000000000000000000" pitchFamily="2" charset="0"/>
              </a:rPr>
              <a:t>single</a:t>
            </a:r>
            <a:r>
              <a:rPr lang="en-US" dirty="0">
                <a:latin typeface="Roboto" panose="02000000000000000000" pitchFamily="2" charset="0"/>
                <a:ea typeface="Roboto" panose="02000000000000000000" pitchFamily="2" charset="0"/>
                <a:cs typeface="Roboto" panose="02000000000000000000" pitchFamily="2" charset="0"/>
              </a:rPr>
              <a:t> or </a:t>
            </a:r>
            <a:r>
              <a:rPr lang="en-US" b="1" dirty="0">
                <a:latin typeface="Roboto" panose="02000000000000000000" pitchFamily="2" charset="0"/>
                <a:ea typeface="Roboto" panose="02000000000000000000" pitchFamily="2" charset="0"/>
                <a:cs typeface="Roboto" panose="02000000000000000000" pitchFamily="2" charset="0"/>
              </a:rPr>
              <a:t>double</a:t>
            </a: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quotation</a:t>
            </a:r>
            <a:r>
              <a:rPr lang="en-US" dirty="0">
                <a:latin typeface="Roboto" panose="02000000000000000000" pitchFamily="2" charset="0"/>
                <a:ea typeface="Roboto" panose="02000000000000000000" pitchFamily="2" charset="0"/>
                <a:cs typeface="Roboto" panose="02000000000000000000" pitchFamily="2" charset="0"/>
              </a:rPr>
              <a:t> marks</a:t>
            </a:r>
          </a:p>
          <a:p>
            <a:r>
              <a:rPr lang="en-US" sz="1600" b="1" spc="100" dirty="0">
                <a:latin typeface="Roboto" panose="02000000000000000000" pitchFamily="2" charset="0"/>
                <a:ea typeface="Roboto" panose="02000000000000000000" pitchFamily="2" charset="0"/>
                <a:cs typeface="Roboto" panose="02000000000000000000" pitchFamily="2" charset="0"/>
              </a:rPr>
              <a:t>	Eg: &gt;&gt;”Hello”</a:t>
            </a:r>
          </a:p>
          <a:p>
            <a:r>
              <a:rPr lang="en-US" sz="1600" b="1" spc="100" dirty="0">
                <a:latin typeface="Roboto" panose="02000000000000000000" pitchFamily="2" charset="0"/>
                <a:ea typeface="Roboto" panose="02000000000000000000" pitchFamily="2" charset="0"/>
                <a:cs typeface="Roboto" panose="02000000000000000000" pitchFamily="2" charset="0"/>
              </a:rPr>
              <a:t>       	      &gt;&gt;’Hello’</a:t>
            </a:r>
          </a:p>
          <a:p>
            <a:endParaRPr lang="en-US" sz="1600" b="1" spc="100" dirty="0">
              <a:latin typeface="Roboto" panose="02000000000000000000" pitchFamily="2" charset="0"/>
              <a:ea typeface="Roboto" panose="02000000000000000000" pitchFamily="2" charset="0"/>
              <a:cs typeface="Roboto" panose="02000000000000000000" pitchFamily="2" charset="0"/>
            </a:endParaRPr>
          </a:p>
          <a:p>
            <a:r>
              <a:rPr lang="en-US" b="1" dirty="0">
                <a:latin typeface="Roboto" panose="02000000000000000000" pitchFamily="2" charset="0"/>
                <a:ea typeface="Roboto" panose="02000000000000000000" pitchFamily="2" charset="0"/>
                <a:cs typeface="Roboto" panose="02000000000000000000" pitchFamily="2" charset="0"/>
              </a:rPr>
              <a:t>Multiline Strings:</a:t>
            </a:r>
          </a:p>
          <a:p>
            <a:r>
              <a:rPr lang="en-US" dirty="0">
                <a:latin typeface="Roboto" panose="02000000000000000000" pitchFamily="2" charset="0"/>
                <a:ea typeface="Roboto" panose="02000000000000000000" pitchFamily="2" charset="0"/>
                <a:cs typeface="Roboto" panose="02000000000000000000" pitchFamily="2" charset="0"/>
              </a:rPr>
              <a:t>We can assign a multiline string to a variable by using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3</a:t>
            </a: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single</a:t>
            </a:r>
            <a:r>
              <a:rPr lang="en-US" dirty="0">
                <a:latin typeface="Roboto" panose="02000000000000000000" pitchFamily="2" charset="0"/>
                <a:ea typeface="Roboto" panose="02000000000000000000" pitchFamily="2" charset="0"/>
                <a:cs typeface="Roboto" panose="02000000000000000000" pitchFamily="2" charset="0"/>
              </a:rPr>
              <a:t> or </a:t>
            </a:r>
            <a:r>
              <a:rPr lang="en-US" b="1" dirty="0">
                <a:latin typeface="Roboto" panose="02000000000000000000" pitchFamily="2" charset="0"/>
                <a:ea typeface="Roboto" panose="02000000000000000000" pitchFamily="2" charset="0"/>
                <a:cs typeface="Roboto" panose="02000000000000000000" pitchFamily="2" charset="0"/>
              </a:rPr>
              <a:t>double quotation </a:t>
            </a:r>
            <a:r>
              <a:rPr lang="en-US" dirty="0">
                <a:latin typeface="Roboto" panose="02000000000000000000" pitchFamily="2" charset="0"/>
                <a:ea typeface="Roboto" panose="02000000000000000000" pitchFamily="2" charset="0"/>
                <a:cs typeface="Roboto" panose="02000000000000000000" pitchFamily="2" charset="0"/>
              </a:rPr>
              <a:t>marks</a:t>
            </a:r>
          </a:p>
          <a:p>
            <a:r>
              <a:rPr lang="en-US" b="1" dirty="0">
                <a:latin typeface="Roboto" panose="02000000000000000000" pitchFamily="2" charset="0"/>
                <a:ea typeface="Roboto" panose="02000000000000000000" pitchFamily="2" charset="0"/>
                <a:cs typeface="Roboto" panose="02000000000000000000" pitchFamily="2" charset="0"/>
              </a:rPr>
              <a:t>	Eg: &gt;&gt;a</a:t>
            </a:r>
            <a:r>
              <a:rPr lang="en-US" dirty="0">
                <a:latin typeface="Roboto" panose="02000000000000000000" pitchFamily="2" charset="0"/>
                <a:ea typeface="Roboto" panose="02000000000000000000" pitchFamily="2" charset="0"/>
                <a:cs typeface="Roboto" panose="02000000000000000000" pitchFamily="2" charset="0"/>
              </a:rPr>
              <a:t>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Lorem ipsum dolor sit </a:t>
            </a:r>
            <a:r>
              <a:rPr lang="en-US" dirty="0" err="1">
                <a:latin typeface="Roboto" panose="02000000000000000000" pitchFamily="2" charset="0"/>
                <a:ea typeface="Roboto" panose="02000000000000000000" pitchFamily="2" charset="0"/>
                <a:cs typeface="Roboto" panose="02000000000000000000" pitchFamily="2" charset="0"/>
              </a:rPr>
              <a:t>amet</a:t>
            </a:r>
            <a:r>
              <a:rPr lang="en-US" dirty="0">
                <a:latin typeface="Roboto" panose="02000000000000000000" pitchFamily="2" charset="0"/>
                <a:ea typeface="Roboto" panose="02000000000000000000" pitchFamily="2" charset="0"/>
                <a:cs typeface="Roboto" panose="02000000000000000000" pitchFamily="2" charset="0"/>
              </a:rPr>
              <a:t>,</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		     </a:t>
            </a:r>
            <a:r>
              <a:rPr lang="en-US" dirty="0" err="1">
                <a:latin typeface="Roboto" panose="02000000000000000000" pitchFamily="2" charset="0"/>
                <a:ea typeface="Roboto" panose="02000000000000000000" pitchFamily="2" charset="0"/>
                <a:cs typeface="Roboto" panose="02000000000000000000" pitchFamily="2" charset="0"/>
              </a:rPr>
              <a:t>consectetur</a:t>
            </a:r>
            <a:r>
              <a:rPr lang="en-US" dirty="0">
                <a:latin typeface="Roboto" panose="02000000000000000000" pitchFamily="2" charset="0"/>
                <a:ea typeface="Roboto" panose="02000000000000000000" pitchFamily="2" charset="0"/>
                <a:cs typeface="Roboto" panose="02000000000000000000" pitchFamily="2" charset="0"/>
              </a:rPr>
              <a:t> </a:t>
            </a:r>
            <a:r>
              <a:rPr lang="en-US" dirty="0" err="1">
                <a:latin typeface="Roboto" panose="02000000000000000000" pitchFamily="2" charset="0"/>
                <a:ea typeface="Roboto" panose="02000000000000000000" pitchFamily="2" charset="0"/>
                <a:cs typeface="Roboto" panose="02000000000000000000" pitchFamily="2" charset="0"/>
              </a:rPr>
              <a:t>adipiscing</a:t>
            </a:r>
            <a:r>
              <a:rPr lang="en-US" dirty="0">
                <a:latin typeface="Roboto" panose="02000000000000000000" pitchFamily="2" charset="0"/>
                <a:ea typeface="Roboto" panose="02000000000000000000" pitchFamily="2" charset="0"/>
                <a:cs typeface="Roboto" panose="02000000000000000000" pitchFamily="2" charset="0"/>
              </a:rPr>
              <a:t> </a:t>
            </a:r>
            <a:r>
              <a:rPr lang="en-US" dirty="0" err="1">
                <a:latin typeface="Roboto" panose="02000000000000000000" pitchFamily="2" charset="0"/>
                <a:ea typeface="Roboto" panose="02000000000000000000" pitchFamily="2" charset="0"/>
                <a:cs typeface="Roboto" panose="02000000000000000000" pitchFamily="2" charset="0"/>
              </a:rPr>
              <a:t>elit</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a:t>
            </a:r>
          </a:p>
          <a:p>
            <a:r>
              <a:rPr lang="en-US" b="1" dirty="0">
                <a:latin typeface="Roboto" panose="02000000000000000000" pitchFamily="2" charset="0"/>
                <a:ea typeface="Roboto" panose="02000000000000000000" pitchFamily="2" charset="0"/>
                <a:cs typeface="Roboto" panose="02000000000000000000" pitchFamily="2" charset="0"/>
              </a:rPr>
              <a:t>Strings are Arrays:</a:t>
            </a:r>
          </a:p>
          <a:p>
            <a:r>
              <a:rPr lang="en-US" dirty="0">
                <a:latin typeface="Roboto" panose="02000000000000000000" pitchFamily="2" charset="0"/>
                <a:ea typeface="Roboto" panose="02000000000000000000" pitchFamily="2" charset="0"/>
                <a:cs typeface="Roboto" panose="02000000000000000000" pitchFamily="2" charset="0"/>
              </a:rPr>
              <a:t>Strings in Python are </a:t>
            </a:r>
            <a:r>
              <a:rPr lang="en-US" b="1" i="1" dirty="0">
                <a:latin typeface="Roboto" panose="02000000000000000000" pitchFamily="2" charset="0"/>
                <a:ea typeface="Roboto" panose="02000000000000000000" pitchFamily="2" charset="0"/>
                <a:cs typeface="Roboto" panose="02000000000000000000" pitchFamily="2" charset="0"/>
              </a:rPr>
              <a:t>arrays of bytes </a:t>
            </a:r>
            <a:r>
              <a:rPr lang="en-US" dirty="0">
                <a:latin typeface="Roboto" panose="02000000000000000000" pitchFamily="2" charset="0"/>
                <a:ea typeface="Roboto" panose="02000000000000000000" pitchFamily="2" charset="0"/>
                <a:cs typeface="Roboto" panose="02000000000000000000" pitchFamily="2" charset="0"/>
              </a:rPr>
              <a:t>representing </a:t>
            </a:r>
            <a:r>
              <a:rPr lang="en-US" dirty="0" err="1">
                <a:latin typeface="Roboto" panose="02000000000000000000" pitchFamily="2" charset="0"/>
                <a:ea typeface="Roboto" panose="02000000000000000000" pitchFamily="2" charset="0"/>
                <a:cs typeface="Roboto" panose="02000000000000000000" pitchFamily="2" charset="0"/>
              </a:rPr>
              <a:t>unicode</a:t>
            </a:r>
            <a:r>
              <a:rPr lang="en-US" dirty="0">
                <a:latin typeface="Roboto" panose="02000000000000000000" pitchFamily="2" charset="0"/>
                <a:ea typeface="Roboto" panose="02000000000000000000" pitchFamily="2" charset="0"/>
                <a:cs typeface="Roboto" panose="02000000000000000000" pitchFamily="2" charset="0"/>
              </a:rPr>
              <a:t> characters.</a:t>
            </a:r>
          </a:p>
          <a:p>
            <a:r>
              <a:rPr lang="en-US" sz="1600" dirty="0">
                <a:latin typeface="Roboto" panose="02000000000000000000" pitchFamily="2" charset="0"/>
                <a:ea typeface="Roboto" panose="02000000000000000000" pitchFamily="2" charset="0"/>
                <a:cs typeface="Roboto" panose="02000000000000000000" pitchFamily="2" charset="0"/>
              </a:rPr>
              <a:t>However, Python </a:t>
            </a:r>
            <a:r>
              <a:rPr lang="en-US" sz="1600" b="1" dirty="0">
                <a:latin typeface="Roboto" panose="02000000000000000000" pitchFamily="2" charset="0"/>
                <a:ea typeface="Roboto" panose="02000000000000000000" pitchFamily="2" charset="0"/>
                <a:cs typeface="Roboto" panose="02000000000000000000" pitchFamily="2" charset="0"/>
              </a:rPr>
              <a:t>does </a:t>
            </a:r>
            <a:r>
              <a:rPr lang="en-US" sz="1600" b="1" dirty="0">
                <a:solidFill>
                  <a:srgbClr val="FF0000"/>
                </a:solidFill>
                <a:latin typeface="Roboto" panose="02000000000000000000" pitchFamily="2" charset="0"/>
                <a:ea typeface="Roboto" panose="02000000000000000000" pitchFamily="2" charset="0"/>
                <a:cs typeface="Roboto" panose="02000000000000000000" pitchFamily="2" charset="0"/>
              </a:rPr>
              <a:t>not</a:t>
            </a:r>
            <a:r>
              <a:rPr lang="en-US" sz="1600" dirty="0">
                <a:latin typeface="Roboto" panose="02000000000000000000" pitchFamily="2" charset="0"/>
                <a:ea typeface="Roboto" panose="02000000000000000000" pitchFamily="2" charset="0"/>
                <a:cs typeface="Roboto" panose="02000000000000000000" pitchFamily="2" charset="0"/>
              </a:rPr>
              <a:t> have a </a:t>
            </a:r>
            <a:r>
              <a:rPr lang="en-US" sz="1600" b="1" dirty="0">
                <a:solidFill>
                  <a:srgbClr val="FF0000"/>
                </a:solidFill>
                <a:latin typeface="Roboto" panose="02000000000000000000" pitchFamily="2" charset="0"/>
                <a:ea typeface="Roboto" panose="02000000000000000000" pitchFamily="2" charset="0"/>
                <a:cs typeface="Roboto" panose="02000000000000000000" pitchFamily="2" charset="0"/>
              </a:rPr>
              <a:t>character data type</a:t>
            </a:r>
            <a:r>
              <a:rPr lang="en-US" sz="1600" dirty="0">
                <a:latin typeface="Roboto" panose="02000000000000000000" pitchFamily="2" charset="0"/>
                <a:ea typeface="Roboto" panose="02000000000000000000" pitchFamily="2" charset="0"/>
                <a:cs typeface="Roboto" panose="02000000000000000000" pitchFamily="2" charset="0"/>
              </a:rPr>
              <a:t>, a single character is simply a string with a length of 1.</a:t>
            </a:r>
            <a:endParaRPr lang="en-US" sz="1600" b="1" dirty="0">
              <a:latin typeface="Roboto" panose="02000000000000000000" pitchFamily="2" charset="0"/>
              <a:ea typeface="Roboto" panose="02000000000000000000" pitchFamily="2" charset="0"/>
              <a:cs typeface="Roboto" panose="02000000000000000000" pitchFamily="2" charset="0"/>
            </a:endParaRPr>
          </a:p>
          <a:p>
            <a:r>
              <a:rPr lang="en-US" sz="1600" b="1" dirty="0">
                <a:latin typeface="Roboto" panose="02000000000000000000" pitchFamily="2" charset="0"/>
                <a:ea typeface="Roboto" panose="02000000000000000000" pitchFamily="2" charset="0"/>
                <a:cs typeface="Roboto" panose="02000000000000000000" pitchFamily="2" charset="0"/>
              </a:rPr>
              <a:t>	Eg: a = "Hello, World!"</a:t>
            </a:r>
          </a:p>
          <a:p>
            <a:r>
              <a:rPr lang="en-US" sz="1600" b="1" dirty="0">
                <a:latin typeface="Roboto" panose="02000000000000000000" pitchFamily="2" charset="0"/>
                <a:ea typeface="Roboto" panose="02000000000000000000" pitchFamily="2" charset="0"/>
                <a:cs typeface="Roboto" panose="02000000000000000000" pitchFamily="2" charset="0"/>
              </a:rPr>
              <a:t>	      print(a[1])  </a:t>
            </a:r>
            <a:r>
              <a:rPr lang="en-US" sz="1600"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e</a:t>
            </a:r>
            <a:endParaRPr lang="en-US" b="1" dirty="0">
              <a:solidFill>
                <a:srgbClr val="FF0000"/>
              </a:solidFill>
              <a:latin typeface="Roboto" panose="02000000000000000000" pitchFamily="2" charset="0"/>
              <a:ea typeface="Roboto" panose="02000000000000000000" pitchFamily="2" charset="0"/>
              <a:cs typeface="Roboto" panose="02000000000000000000" pitchFamily="2" charset="0"/>
            </a:endParaRPr>
          </a:p>
          <a:p>
            <a:r>
              <a:rPr lang="en-US" b="1" dirty="0">
                <a:latin typeface="Roboto" panose="02000000000000000000" pitchFamily="2" charset="0"/>
                <a:ea typeface="Roboto" panose="02000000000000000000" pitchFamily="2" charset="0"/>
                <a:cs typeface="Roboto" panose="02000000000000000000" pitchFamily="2" charset="0"/>
              </a:rPr>
              <a:t>String Formatting:</a:t>
            </a:r>
          </a:p>
          <a:p>
            <a:r>
              <a:rPr lang="en-US" dirty="0">
                <a:latin typeface="Roboto" panose="02000000000000000000" pitchFamily="2" charset="0"/>
                <a:ea typeface="Roboto" panose="02000000000000000000" pitchFamily="2" charset="0"/>
                <a:cs typeface="Roboto" panose="02000000000000000000" pitchFamily="2" charset="0"/>
              </a:rPr>
              <a:t># </a:t>
            </a:r>
            <a:r>
              <a:rPr lang="en-US" sz="1600" b="1" dirty="0">
                <a:latin typeface="Roboto" panose="02000000000000000000" pitchFamily="2" charset="0"/>
                <a:ea typeface="Roboto" panose="02000000000000000000" pitchFamily="2" charset="0"/>
                <a:cs typeface="Roboto" panose="02000000000000000000" pitchFamily="2" charset="0"/>
              </a:rPr>
              <a:t>Arguments by position [ </a:t>
            </a:r>
            <a:r>
              <a:rPr lang="en-US" sz="1600" b="1" dirty="0">
                <a:solidFill>
                  <a:srgbClr val="FF0000"/>
                </a:solidFill>
                <a:latin typeface="Roboto" panose="02000000000000000000" pitchFamily="2" charset="0"/>
                <a:ea typeface="Roboto" panose="02000000000000000000" pitchFamily="2" charset="0"/>
                <a:cs typeface="Roboto" panose="02000000000000000000" pitchFamily="2" charset="0"/>
              </a:rPr>
              <a:t>{ } </a:t>
            </a:r>
            <a:r>
              <a:rPr lang="en-US" sz="1600"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Placeholder ]</a:t>
            </a:r>
            <a:endParaRPr lang="en-US" sz="1600" b="1" dirty="0">
              <a:latin typeface="Roboto" panose="02000000000000000000" pitchFamily="2" charset="0"/>
              <a:ea typeface="Roboto" panose="02000000000000000000" pitchFamily="2" charset="0"/>
              <a:cs typeface="Roboto" panose="02000000000000000000" pitchFamily="2" charset="0"/>
            </a:endParaRPr>
          </a:p>
          <a:p>
            <a:r>
              <a:rPr lang="en-US" sz="1600" b="1" dirty="0">
                <a:latin typeface="Roboto" panose="02000000000000000000" pitchFamily="2" charset="0"/>
                <a:ea typeface="Roboto" panose="02000000000000000000" pitchFamily="2" charset="0"/>
                <a:cs typeface="Roboto" panose="02000000000000000000" pitchFamily="2" charset="0"/>
              </a:rPr>
              <a:t>	Eg:</a:t>
            </a:r>
            <a:r>
              <a:rPr lang="en-US" dirty="0">
                <a:latin typeface="Roboto" panose="02000000000000000000" pitchFamily="2" charset="0"/>
                <a:ea typeface="Roboto" panose="02000000000000000000" pitchFamily="2" charset="0"/>
                <a:cs typeface="Roboto" panose="02000000000000000000" pitchFamily="2" charset="0"/>
              </a:rPr>
              <a:t> print('{}, {},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format</a:t>
            </a:r>
            <a:r>
              <a:rPr lang="en-US" dirty="0">
                <a:latin typeface="Roboto" panose="02000000000000000000" pitchFamily="2" charset="0"/>
                <a:ea typeface="Roboto" panose="02000000000000000000" pitchFamily="2" charset="0"/>
                <a:cs typeface="Roboto" panose="02000000000000000000" pitchFamily="2" charset="0"/>
              </a:rPr>
              <a:t>('a', 'b', 'c'))</a:t>
            </a:r>
          </a:p>
          <a:p>
            <a:r>
              <a:rPr lang="en-US" dirty="0">
                <a:latin typeface="Roboto" panose="02000000000000000000" pitchFamily="2" charset="0"/>
                <a:ea typeface="Roboto" panose="02000000000000000000" pitchFamily="2" charset="0"/>
                <a:cs typeface="Roboto" panose="02000000000000000000" pitchFamily="2" charset="0"/>
              </a:rPr>
              <a:t> 	      print('{1}, {2}, {0}'.</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format</a:t>
            </a:r>
            <a:r>
              <a:rPr lang="en-US" dirty="0">
                <a:latin typeface="Roboto" panose="02000000000000000000" pitchFamily="2" charset="0"/>
                <a:ea typeface="Roboto" panose="02000000000000000000" pitchFamily="2" charset="0"/>
                <a:cs typeface="Roboto" panose="02000000000000000000" pitchFamily="2" charset="0"/>
              </a:rPr>
              <a:t>('a', 'b', 'c’))</a:t>
            </a:r>
          </a:p>
          <a:p>
            <a:r>
              <a:rPr lang="en-US" b="1" dirty="0">
                <a:latin typeface="Roboto" panose="02000000000000000000" pitchFamily="2" charset="0"/>
                <a:ea typeface="Roboto" panose="02000000000000000000" pitchFamily="2" charset="0"/>
                <a:cs typeface="Roboto" panose="02000000000000000000" pitchFamily="2" charset="0"/>
              </a:rPr>
              <a:t># Arguments by name</a:t>
            </a:r>
          </a:p>
          <a:p>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Eg: </a:t>
            </a:r>
            <a:r>
              <a:rPr lang="en-US" sz="1600" dirty="0">
                <a:latin typeface="Roboto" panose="02000000000000000000" pitchFamily="2" charset="0"/>
                <a:ea typeface="Roboto" panose="02000000000000000000" pitchFamily="2" charset="0"/>
                <a:cs typeface="Roboto" panose="02000000000000000000" pitchFamily="2" charset="0"/>
              </a:rPr>
              <a:t>print('My name is {name} and I am {age}'.</a:t>
            </a:r>
            <a:r>
              <a:rPr lang="en-US" sz="1600" b="1" dirty="0">
                <a:latin typeface="Roboto" panose="02000000000000000000" pitchFamily="2" charset="0"/>
                <a:ea typeface="Roboto" panose="02000000000000000000" pitchFamily="2" charset="0"/>
                <a:cs typeface="Roboto" panose="02000000000000000000" pitchFamily="2" charset="0"/>
              </a:rPr>
              <a:t>format</a:t>
            </a:r>
            <a:r>
              <a:rPr lang="en-US" sz="1600" dirty="0">
                <a:latin typeface="Roboto" panose="02000000000000000000" pitchFamily="2" charset="0"/>
                <a:ea typeface="Roboto" panose="02000000000000000000" pitchFamily="2" charset="0"/>
                <a:cs typeface="Roboto" panose="02000000000000000000" pitchFamily="2" charset="0"/>
              </a:rPr>
              <a:t>(</a:t>
            </a:r>
            <a:r>
              <a:rPr lang="en-US" sz="1600" b="1" dirty="0">
                <a:latin typeface="Roboto" panose="02000000000000000000" pitchFamily="2" charset="0"/>
                <a:ea typeface="Roboto" panose="02000000000000000000" pitchFamily="2" charset="0"/>
                <a:cs typeface="Roboto" panose="02000000000000000000" pitchFamily="2" charset="0"/>
              </a:rPr>
              <a:t>name</a:t>
            </a:r>
            <a:r>
              <a:rPr lang="en-US" sz="1600" dirty="0">
                <a:latin typeface="Roboto" panose="02000000000000000000" pitchFamily="2" charset="0"/>
                <a:ea typeface="Roboto" panose="02000000000000000000" pitchFamily="2" charset="0"/>
                <a:cs typeface="Roboto" panose="02000000000000000000" pitchFamily="2" charset="0"/>
              </a:rPr>
              <a:t>=name, b=age))</a:t>
            </a:r>
          </a:p>
        </p:txBody>
      </p:sp>
    </p:spTree>
    <p:extLst>
      <p:ext uri="{BB962C8B-B14F-4D97-AF65-F5344CB8AC3E}">
        <p14:creationId xmlns:p14="http://schemas.microsoft.com/office/powerpoint/2010/main" val="386312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bstract Coding&#10;">
            <a:extLst>
              <a:ext uri="{FF2B5EF4-FFF2-40B4-BE49-F238E27FC236}">
                <a16:creationId xmlns:a16="http://schemas.microsoft.com/office/drawing/2014/main" id="{5F76566E-36EF-4E0C-8563-ABC2D25923B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0" y="0"/>
            <a:ext cx="6096000" cy="6858000"/>
          </a:xfrm>
        </p:spPr>
      </p:pic>
      <p:sp>
        <p:nvSpPr>
          <p:cNvPr id="14" name="Rectangle 13">
            <a:extLst>
              <a:ext uri="{FF2B5EF4-FFF2-40B4-BE49-F238E27FC236}">
                <a16:creationId xmlns:a16="http://schemas.microsoft.com/office/drawing/2014/main" id="{D687D26E-D67A-4318-AAB1-DCEAA89EEB21}"/>
              </a:ext>
              <a:ext uri="{C183D7F6-B498-43B3-948B-1728B52AA6E4}">
                <adec:decorative xmlns:adec="http://schemas.microsoft.com/office/drawing/2017/decorative" val="1"/>
              </a:ext>
            </a:extLst>
          </p:cNvPr>
          <p:cNvSpPr/>
          <p:nvPr/>
        </p:nvSpPr>
        <p:spPr>
          <a:xfrm>
            <a:off x="0" y="0"/>
            <a:ext cx="6096000" cy="688271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2734962 w 6096000"/>
              <a:gd name="connsiteY2" fmla="*/ 6808573 h 6858000"/>
              <a:gd name="connsiteX3" fmla="*/ 0 w 6096000"/>
              <a:gd name="connsiteY3" fmla="*/ 6858000 h 6858000"/>
              <a:gd name="connsiteX4" fmla="*/ 0 w 6096000"/>
              <a:gd name="connsiteY4" fmla="*/ 0 h 6858000"/>
              <a:gd name="connsiteX0" fmla="*/ 0 w 6096000"/>
              <a:gd name="connsiteY0" fmla="*/ 0 h 6882714"/>
              <a:gd name="connsiteX1" fmla="*/ 6096000 w 6096000"/>
              <a:gd name="connsiteY1" fmla="*/ 0 h 6882714"/>
              <a:gd name="connsiteX2" fmla="*/ 4242486 w 6096000"/>
              <a:gd name="connsiteY2" fmla="*/ 6882714 h 6882714"/>
              <a:gd name="connsiteX3" fmla="*/ 0 w 6096000"/>
              <a:gd name="connsiteY3" fmla="*/ 6858000 h 6882714"/>
              <a:gd name="connsiteX4" fmla="*/ 0 w 6096000"/>
              <a:gd name="connsiteY4" fmla="*/ 0 h 688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82714">
                <a:moveTo>
                  <a:pt x="0" y="0"/>
                </a:moveTo>
                <a:lnTo>
                  <a:pt x="6096000" y="0"/>
                </a:lnTo>
                <a:lnTo>
                  <a:pt x="4242486" y="6882714"/>
                </a:lnTo>
                <a:lnTo>
                  <a:pt x="0" y="6858000"/>
                </a:lnTo>
                <a:lnTo>
                  <a:pt x="0" y="0"/>
                </a:lnTo>
                <a:close/>
              </a:path>
            </a:pathLst>
          </a:custGeom>
          <a:gradFill flip="none" rotWithShape="1">
            <a:gsLst>
              <a:gs pos="0">
                <a:srgbClr val="01023B">
                  <a:alpha val="70000"/>
                </a:srgbClr>
              </a:gs>
              <a:gs pos="100000">
                <a:srgbClr val="E99757">
                  <a:alpha val="70000"/>
                </a:srgbClr>
              </a:gs>
              <a:gs pos="50000">
                <a:srgbClr val="A53F52">
                  <a:alpha val="7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096000" y="443235"/>
            <a:ext cx="5251450" cy="1661297"/>
          </a:xfrm>
        </p:spPr>
        <p:txBody>
          <a:bodyPr>
            <a:normAutofit/>
          </a:bodyPr>
          <a:lstStyle/>
          <a:p>
            <a:r>
              <a:rPr lang="en-US" b="1" dirty="0">
                <a:latin typeface="Roboto" panose="02000000000000000000" pitchFamily="2" charset="0"/>
                <a:ea typeface="Roboto" panose="02000000000000000000" pitchFamily="2" charset="0"/>
                <a:cs typeface="Roboto" panose="02000000000000000000" pitchFamily="2" charset="0"/>
              </a:rPr>
              <a:t>What is python?</a:t>
            </a:r>
          </a:p>
        </p:txBody>
      </p:sp>
      <p:sp>
        <p:nvSpPr>
          <p:cNvPr id="4" name="Text Placeholder 3">
            <a:extLst>
              <a:ext uri="{FF2B5EF4-FFF2-40B4-BE49-F238E27FC236}">
                <a16:creationId xmlns:a16="http://schemas.microsoft.com/office/drawing/2014/main" id="{A8CA6DEC-302B-49C8-AC11-FD6F37AFA854}"/>
              </a:ext>
            </a:extLst>
          </p:cNvPr>
          <p:cNvSpPr>
            <a:spLocks noGrp="1"/>
          </p:cNvSpPr>
          <p:nvPr>
            <p:ph type="body" idx="1"/>
          </p:nvPr>
        </p:nvSpPr>
        <p:spPr>
          <a:xfrm>
            <a:off x="6095999" y="2177591"/>
            <a:ext cx="5800628" cy="4237174"/>
          </a:xfrm>
        </p:spPr>
        <p:txBody>
          <a:bodyPr>
            <a:normAutofit fontScale="85000" lnSpcReduction="20000"/>
          </a:bodyPr>
          <a:lstStyle/>
          <a:p>
            <a:r>
              <a:rPr lang="en-US" altLang="en-US" spc="200" dirty="0">
                <a:solidFill>
                  <a:schemeClr val="tx1"/>
                </a:solidFill>
                <a:latin typeface="Roboto" panose="02000000000000000000" pitchFamily="2" charset="0"/>
                <a:ea typeface="Roboto" panose="02000000000000000000" pitchFamily="2" charset="0"/>
                <a:cs typeface="Roboto" panose="02000000000000000000" pitchFamily="2" charset="0"/>
              </a:rPr>
              <a:t>Python is a </a:t>
            </a:r>
            <a:r>
              <a:rPr lang="en-US" altLang="en-US" spc="200" dirty="0">
                <a:solidFill>
                  <a:srgbClr val="FF0000"/>
                </a:solidFill>
                <a:latin typeface="Roboto" panose="02000000000000000000" pitchFamily="2" charset="0"/>
                <a:ea typeface="Roboto" panose="02000000000000000000" pitchFamily="2" charset="0"/>
                <a:cs typeface="Roboto" panose="02000000000000000000" pitchFamily="2" charset="0"/>
              </a:rPr>
              <a:t>Programming</a:t>
            </a:r>
            <a:r>
              <a:rPr lang="en-US" altLang="en-US" spc="200" dirty="0">
                <a:solidFill>
                  <a:schemeClr val="tx1"/>
                </a:solidFill>
                <a:latin typeface="Roboto" panose="02000000000000000000" pitchFamily="2" charset="0"/>
                <a:ea typeface="Roboto" panose="02000000000000000000" pitchFamily="2" charset="0"/>
                <a:cs typeface="Roboto" panose="02000000000000000000" pitchFamily="2" charset="0"/>
              </a:rPr>
              <a:t> as well as a </a:t>
            </a:r>
            <a:r>
              <a:rPr lang="en-US" altLang="en-US" spc="200" dirty="0">
                <a:solidFill>
                  <a:srgbClr val="FF0000"/>
                </a:solidFill>
                <a:latin typeface="Roboto" panose="02000000000000000000" pitchFamily="2" charset="0"/>
                <a:ea typeface="Roboto" panose="02000000000000000000" pitchFamily="2" charset="0"/>
                <a:cs typeface="Roboto" panose="02000000000000000000" pitchFamily="2" charset="0"/>
              </a:rPr>
              <a:t>Scripting</a:t>
            </a:r>
            <a:r>
              <a:rPr lang="en-US" altLang="en-US" spc="200" dirty="0">
                <a:solidFill>
                  <a:schemeClr val="tx1"/>
                </a:solidFill>
                <a:latin typeface="Roboto" panose="02000000000000000000" pitchFamily="2" charset="0"/>
                <a:ea typeface="Roboto" panose="02000000000000000000" pitchFamily="2" charset="0"/>
                <a:cs typeface="Roboto" panose="02000000000000000000" pitchFamily="2" charset="0"/>
              </a:rPr>
              <a:t> Language, which is:</a:t>
            </a:r>
          </a:p>
          <a:p>
            <a:r>
              <a:rPr lang="en-US" altLang="en-US" b="1" spc="200" dirty="0">
                <a:solidFill>
                  <a:schemeClr val="tx1"/>
                </a:solidFill>
                <a:latin typeface="Roboto" panose="02000000000000000000" pitchFamily="2" charset="0"/>
                <a:ea typeface="Roboto" panose="02000000000000000000" pitchFamily="2" charset="0"/>
                <a:cs typeface="Roboto" panose="02000000000000000000" pitchFamily="2" charset="0"/>
              </a:rPr>
              <a:t>	-interpreted</a:t>
            </a:r>
          </a:p>
          <a:p>
            <a:r>
              <a:rPr lang="en-US" altLang="en-US" b="1" spc="200" dirty="0">
                <a:solidFill>
                  <a:schemeClr val="tx1"/>
                </a:solidFill>
                <a:latin typeface="Roboto" panose="02000000000000000000" pitchFamily="2" charset="0"/>
                <a:ea typeface="Roboto" panose="02000000000000000000" pitchFamily="2" charset="0"/>
                <a:cs typeface="Roboto" panose="02000000000000000000" pitchFamily="2" charset="0"/>
              </a:rPr>
              <a:t>	-high-level</a:t>
            </a:r>
            <a:r>
              <a:rPr lang="en-US" altLang="en-US" spc="200" dirty="0">
                <a:solidFill>
                  <a:schemeClr val="tx1"/>
                </a:solidFill>
                <a:latin typeface="Roboto" panose="02000000000000000000" pitchFamily="2" charset="0"/>
                <a:ea typeface="Roboto" panose="02000000000000000000" pitchFamily="2" charset="0"/>
                <a:cs typeface="Roboto" panose="02000000000000000000" pitchFamily="2" charset="0"/>
              </a:rPr>
              <a:t> </a:t>
            </a:r>
          </a:p>
          <a:p>
            <a:r>
              <a:rPr lang="en-US" altLang="en-US" b="1" spc="200" dirty="0">
                <a:solidFill>
                  <a:schemeClr val="tx1"/>
                </a:solidFill>
                <a:latin typeface="Roboto" panose="02000000000000000000" pitchFamily="2" charset="0"/>
                <a:ea typeface="Roboto" panose="02000000000000000000" pitchFamily="2" charset="0"/>
                <a:cs typeface="Roboto" panose="02000000000000000000" pitchFamily="2" charset="0"/>
              </a:rPr>
              <a:t>	-general purpose</a:t>
            </a:r>
          </a:p>
          <a:p>
            <a:r>
              <a:rPr lang="en-US" altLang="en-US" b="1" spc="200" dirty="0">
                <a:solidFill>
                  <a:schemeClr val="tx1"/>
                </a:solidFill>
                <a:latin typeface="Roboto" panose="02000000000000000000" pitchFamily="2" charset="0"/>
                <a:ea typeface="Roboto" panose="02000000000000000000" pitchFamily="2" charset="0"/>
                <a:cs typeface="Roboto" panose="02000000000000000000" pitchFamily="2" charset="0"/>
              </a:rPr>
              <a:t>	-open sourced</a:t>
            </a:r>
          </a:p>
          <a:p>
            <a:r>
              <a:rPr lang="en-US" altLang="en-US" spc="200" dirty="0">
                <a:solidFill>
                  <a:schemeClr val="tx1"/>
                </a:solidFill>
                <a:latin typeface="Roboto" panose="02000000000000000000" pitchFamily="2" charset="0"/>
                <a:ea typeface="Roboto" panose="02000000000000000000" pitchFamily="2" charset="0"/>
                <a:cs typeface="Roboto" panose="02000000000000000000" pitchFamily="2" charset="0"/>
              </a:rPr>
              <a:t>and Supports:</a:t>
            </a:r>
          </a:p>
          <a:p>
            <a:r>
              <a:rPr lang="en-US" altLang="en-US" b="1" spc="200" dirty="0">
                <a:solidFill>
                  <a:schemeClr val="tx1"/>
                </a:solidFill>
                <a:latin typeface="Roboto" panose="02000000000000000000" pitchFamily="2" charset="0"/>
                <a:ea typeface="Roboto" panose="02000000000000000000" pitchFamily="2" charset="0"/>
                <a:cs typeface="Roboto" panose="02000000000000000000" pitchFamily="2" charset="0"/>
              </a:rPr>
              <a:t>	-procedural</a:t>
            </a:r>
          </a:p>
          <a:p>
            <a:r>
              <a:rPr lang="en-US" altLang="en-US" b="1" spc="200" dirty="0">
                <a:solidFill>
                  <a:schemeClr val="tx1"/>
                </a:solidFill>
                <a:latin typeface="Roboto" panose="02000000000000000000" pitchFamily="2" charset="0"/>
                <a:ea typeface="Roboto" panose="02000000000000000000" pitchFamily="2" charset="0"/>
                <a:cs typeface="Roboto" panose="02000000000000000000" pitchFamily="2" charset="0"/>
              </a:rPr>
              <a:t>	-object oriented</a:t>
            </a:r>
          </a:p>
          <a:p>
            <a:r>
              <a:rPr lang="en-US" altLang="en-US" b="1" spc="200" dirty="0">
                <a:solidFill>
                  <a:schemeClr val="tx1"/>
                </a:solidFill>
                <a:latin typeface="Roboto" panose="02000000000000000000" pitchFamily="2" charset="0"/>
                <a:ea typeface="Roboto" panose="02000000000000000000" pitchFamily="2" charset="0"/>
                <a:cs typeface="Roboto" panose="02000000000000000000" pitchFamily="2" charset="0"/>
              </a:rPr>
              <a:t>	-functional</a:t>
            </a:r>
          </a:p>
          <a:p>
            <a:r>
              <a:rPr lang="en-US" altLang="en-US" spc="200" dirty="0">
                <a:solidFill>
                  <a:schemeClr val="tx1"/>
                </a:solidFill>
                <a:latin typeface="Roboto" panose="02000000000000000000" pitchFamily="2" charset="0"/>
                <a:ea typeface="Roboto" panose="02000000000000000000" pitchFamily="2" charset="0"/>
                <a:cs typeface="Roboto" panose="02000000000000000000" pitchFamily="2" charset="0"/>
              </a:rPr>
              <a:t>Programming paradigm </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p:txBody>
          <a:bodyPr/>
          <a:lstStyle/>
          <a:p>
            <a:fld id="{8C2E478F-E849-4A8C-AF1F-CBCC78A7CBFA}" type="slidenum">
              <a:rPr lang="en-US" smtClean="0"/>
              <a:pPr/>
              <a:t>2</a:t>
            </a:fld>
            <a:endParaRPr lang="en-US" dirty="0"/>
          </a:p>
        </p:txBody>
      </p:sp>
    </p:spTree>
    <p:extLst>
      <p:ext uri="{BB962C8B-B14F-4D97-AF65-F5344CB8AC3E}">
        <p14:creationId xmlns:p14="http://schemas.microsoft.com/office/powerpoint/2010/main" val="357850317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600" b="1" kern="1200" dirty="0">
                <a:solidFill>
                  <a:srgbClr val="FFFFFF"/>
                </a:solidFill>
                <a:latin typeface="+mj-lt"/>
                <a:ea typeface="+mj-ea"/>
                <a:cs typeface="+mj-cs"/>
              </a:rPr>
              <a:t>STRINGS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20</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572759" y="136525"/>
            <a:ext cx="7924731" cy="9879628"/>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String Literals</a:t>
            </a:r>
          </a:p>
          <a:p>
            <a:endParaRPr lang="en-US" sz="2400" b="1" spc="100" dirty="0">
              <a:latin typeface="Roboto" panose="02000000000000000000" pitchFamily="2" charset="0"/>
              <a:ea typeface="Roboto" panose="02000000000000000000" pitchFamily="2" charset="0"/>
              <a:cs typeface="Roboto" panose="02000000000000000000" pitchFamily="2" charset="0"/>
            </a:endParaRPr>
          </a:p>
          <a:p>
            <a:r>
              <a:rPr lang="en-US" b="1" dirty="0">
                <a:latin typeface="Roboto" panose="02000000000000000000" pitchFamily="2" charset="0"/>
                <a:ea typeface="Roboto" panose="02000000000000000000" pitchFamily="2" charset="0"/>
                <a:cs typeface="Roboto" panose="02000000000000000000" pitchFamily="2" charset="0"/>
              </a:rPr>
              <a:t># F-Strings (only in 3.6+)</a:t>
            </a:r>
          </a:p>
          <a:p>
            <a:r>
              <a:rPr lang="en-US" b="1" dirty="0">
                <a:latin typeface="Roboto" panose="02000000000000000000" pitchFamily="2" charset="0"/>
                <a:ea typeface="Roboto" panose="02000000000000000000" pitchFamily="2" charset="0"/>
                <a:cs typeface="Roboto" panose="02000000000000000000" pitchFamily="2" charset="0"/>
              </a:rPr>
              <a:t>	Eg: </a:t>
            </a:r>
            <a:r>
              <a:rPr lang="en-US" dirty="0">
                <a:latin typeface="Roboto" panose="02000000000000000000" pitchFamily="2" charset="0"/>
                <a:ea typeface="Roboto" panose="02000000000000000000" pitchFamily="2" charset="0"/>
                <a:cs typeface="Roboto" panose="02000000000000000000" pitchFamily="2" charset="0"/>
              </a:rPr>
              <a:t>print(</a:t>
            </a:r>
            <a:r>
              <a:rPr lang="en-US" sz="2000" b="1" dirty="0">
                <a:solidFill>
                  <a:srgbClr val="FF0000"/>
                </a:solidFill>
                <a:latin typeface="Roboto" panose="02000000000000000000" pitchFamily="2" charset="0"/>
                <a:ea typeface="Roboto" panose="02000000000000000000" pitchFamily="2" charset="0"/>
                <a:cs typeface="Roboto" panose="02000000000000000000" pitchFamily="2" charset="0"/>
              </a:rPr>
              <a:t>f </a:t>
            </a:r>
            <a:r>
              <a:rPr lang="en-US" b="1" dirty="0">
                <a:latin typeface="Roboto" panose="02000000000000000000" pitchFamily="2" charset="0"/>
                <a:ea typeface="Roboto" panose="02000000000000000000" pitchFamily="2" charset="0"/>
                <a:cs typeface="Roboto" panose="02000000000000000000" pitchFamily="2" charset="0"/>
              </a:rPr>
              <a:t>'</a:t>
            </a:r>
            <a:r>
              <a:rPr lang="en-US" dirty="0">
                <a:latin typeface="Roboto" panose="02000000000000000000" pitchFamily="2" charset="0"/>
                <a:ea typeface="Roboto" panose="02000000000000000000" pitchFamily="2" charset="0"/>
                <a:cs typeface="Roboto" panose="02000000000000000000" pitchFamily="2" charset="0"/>
              </a:rPr>
              <a:t>My name is {self.name} and I am {</a:t>
            </a:r>
            <a:r>
              <a:rPr lang="en-US" dirty="0" err="1">
                <a:latin typeface="Roboto" panose="02000000000000000000" pitchFamily="2" charset="0"/>
                <a:ea typeface="Roboto" panose="02000000000000000000" pitchFamily="2" charset="0"/>
                <a:cs typeface="Roboto" panose="02000000000000000000" pitchFamily="2" charset="0"/>
              </a:rPr>
              <a:t>self.age</a:t>
            </a:r>
            <a:r>
              <a:rPr lang="en-US" dirty="0">
                <a:latin typeface="Roboto" panose="02000000000000000000" pitchFamily="2" charset="0"/>
                <a:ea typeface="Roboto" panose="02000000000000000000" pitchFamily="2" charset="0"/>
                <a:cs typeface="Roboto" panose="02000000000000000000" pitchFamily="2" charset="0"/>
              </a:rPr>
              <a:t>}</a:t>
            </a:r>
            <a:r>
              <a:rPr lang="en-US" b="1" dirty="0">
                <a:latin typeface="Roboto" panose="02000000000000000000" pitchFamily="2" charset="0"/>
                <a:ea typeface="Roboto" panose="02000000000000000000" pitchFamily="2" charset="0"/>
                <a:cs typeface="Roboto" panose="02000000000000000000" pitchFamily="2" charset="0"/>
              </a:rPr>
              <a:t>’</a:t>
            </a:r>
            <a:r>
              <a:rPr lang="en-US" dirty="0">
                <a:latin typeface="Roboto" panose="02000000000000000000" pitchFamily="2" charset="0"/>
                <a:ea typeface="Roboto" panose="02000000000000000000" pitchFamily="2" charset="0"/>
                <a:cs typeface="Roboto" panose="02000000000000000000" pitchFamily="2" charset="0"/>
              </a:rPr>
              <a:t>)</a:t>
            </a:r>
          </a:p>
          <a:p>
            <a:r>
              <a:rPr lang="en-US" b="1" dirty="0">
                <a:latin typeface="Roboto" panose="02000000000000000000" pitchFamily="2" charset="0"/>
                <a:ea typeface="Roboto" panose="02000000000000000000" pitchFamily="2" charset="0"/>
                <a:cs typeface="Roboto" panose="02000000000000000000" pitchFamily="2" charset="0"/>
              </a:rPr>
              <a:t>String METHODS:</a:t>
            </a:r>
          </a:p>
          <a:p>
            <a:r>
              <a:rPr lang="en-US" dirty="0">
                <a:latin typeface="Roboto" panose="02000000000000000000" pitchFamily="2" charset="0"/>
                <a:ea typeface="Roboto" panose="02000000000000000000" pitchFamily="2" charset="0"/>
                <a:cs typeface="Roboto" panose="02000000000000000000" pitchFamily="2" charset="0"/>
              </a:rPr>
              <a:t>&gt;&gt;s = 'hello there world’</a:t>
            </a:r>
          </a:p>
          <a:p>
            <a:pPr marL="342900" indent="-342900">
              <a:buAutoNum type="arabicPeriod"/>
            </a:pPr>
            <a:r>
              <a:rPr lang="en-US" dirty="0" err="1">
                <a:latin typeface="Roboto" panose="02000000000000000000" pitchFamily="2" charset="0"/>
                <a:ea typeface="Roboto" panose="02000000000000000000" pitchFamily="2" charset="0"/>
                <a:cs typeface="Roboto" panose="02000000000000000000" pitchFamily="2" charset="0"/>
              </a:rPr>
              <a:t>s.</a:t>
            </a:r>
            <a:r>
              <a:rPr lang="en-US" b="1" dirty="0" err="1">
                <a:latin typeface="Roboto" panose="02000000000000000000" pitchFamily="2" charset="0"/>
                <a:ea typeface="Roboto" panose="02000000000000000000" pitchFamily="2" charset="0"/>
                <a:cs typeface="Roboto" panose="02000000000000000000" pitchFamily="2" charset="0"/>
              </a:rPr>
              <a:t>capitalize</a:t>
            </a:r>
            <a:r>
              <a:rPr lang="en-US"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Capitalize the first Letter</a:t>
            </a:r>
          </a:p>
          <a:p>
            <a:pPr marL="342900" indent="-342900">
              <a:buFontTx/>
              <a:buAutoNum type="arabicPeriod"/>
            </a:pPr>
            <a:r>
              <a:rPr lang="en-US" dirty="0" err="1">
                <a:latin typeface="Roboto" panose="02000000000000000000" pitchFamily="2" charset="0"/>
                <a:ea typeface="Roboto" panose="02000000000000000000" pitchFamily="2" charset="0"/>
                <a:cs typeface="Roboto" panose="02000000000000000000" pitchFamily="2" charset="0"/>
              </a:rPr>
              <a:t>s.</a:t>
            </a:r>
            <a:r>
              <a:rPr lang="en-US" b="1" dirty="0" err="1">
                <a:latin typeface="Roboto" panose="02000000000000000000" pitchFamily="2" charset="0"/>
                <a:ea typeface="Roboto" panose="02000000000000000000" pitchFamily="2" charset="0"/>
                <a:cs typeface="Roboto" panose="02000000000000000000" pitchFamily="2" charset="0"/>
              </a:rPr>
              <a:t>upper</a:t>
            </a:r>
            <a:r>
              <a:rPr lang="en-US"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Make all  Uppercase</a:t>
            </a:r>
          </a:p>
          <a:p>
            <a:pPr marL="342900" indent="-342900">
              <a:buFontTx/>
              <a:buAutoNum type="arabicPeriod"/>
            </a:pPr>
            <a:r>
              <a:rPr lang="en-US" dirty="0" err="1">
                <a:latin typeface="Roboto" panose="02000000000000000000" pitchFamily="2" charset="0"/>
                <a:ea typeface="Roboto" panose="02000000000000000000" pitchFamily="2" charset="0"/>
                <a:cs typeface="Roboto" panose="02000000000000000000" pitchFamily="2" charset="0"/>
              </a:rPr>
              <a:t>s.lower</a:t>
            </a:r>
            <a:r>
              <a:rPr lang="en-US"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Make all Lowercase</a:t>
            </a:r>
          </a:p>
          <a:p>
            <a:pPr marL="342900" indent="-342900">
              <a:buFontTx/>
              <a:buAutoNum type="arabicPeriod"/>
            </a:pPr>
            <a:r>
              <a:rPr lang="en-US" dirty="0" err="1">
                <a:latin typeface="Roboto" panose="02000000000000000000" pitchFamily="2" charset="0"/>
                <a:ea typeface="Roboto" panose="02000000000000000000" pitchFamily="2" charset="0"/>
                <a:cs typeface="Roboto" panose="02000000000000000000" pitchFamily="2" charset="0"/>
              </a:rPr>
              <a:t>s.</a:t>
            </a:r>
            <a:r>
              <a:rPr lang="en-US" b="1" dirty="0" err="1">
                <a:latin typeface="Roboto" panose="02000000000000000000" pitchFamily="2" charset="0"/>
                <a:ea typeface="Roboto" panose="02000000000000000000" pitchFamily="2" charset="0"/>
                <a:cs typeface="Roboto" panose="02000000000000000000" pitchFamily="2" charset="0"/>
              </a:rPr>
              <a:t>swapcase</a:t>
            </a:r>
            <a:r>
              <a:rPr lang="en-US"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Swap case [Lower to upper and vice </a:t>
            </a:r>
            <a:r>
              <a:rPr lang="en-US" dirty="0" err="1">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cersa</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p>
          <a:p>
            <a:pPr marL="342900" indent="-342900">
              <a:buFontTx/>
              <a:buAutoNum type="arabicPeriod"/>
            </a:pPr>
            <a:r>
              <a:rPr lang="en-US" b="1" dirty="0" err="1">
                <a:solidFill>
                  <a:srgbClr val="FF0000"/>
                </a:solidFill>
                <a:latin typeface="Roboto" panose="02000000000000000000" pitchFamily="2" charset="0"/>
                <a:ea typeface="Roboto" panose="02000000000000000000" pitchFamily="2" charset="0"/>
                <a:cs typeface="Roboto" panose="02000000000000000000" pitchFamily="2" charset="0"/>
              </a:rPr>
              <a:t>len</a:t>
            </a:r>
            <a:r>
              <a:rPr lang="en-US" dirty="0">
                <a:latin typeface="Roboto" panose="02000000000000000000" pitchFamily="2" charset="0"/>
                <a:ea typeface="Roboto" panose="02000000000000000000" pitchFamily="2" charset="0"/>
                <a:cs typeface="Roboto" panose="02000000000000000000" pitchFamily="2" charset="0"/>
              </a:rPr>
              <a:t>(s)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Get the Length of string</a:t>
            </a:r>
          </a:p>
          <a:p>
            <a:pPr marL="342900" indent="-342900">
              <a:buFontTx/>
              <a:buAutoNum type="arabicPeriod"/>
            </a:pPr>
            <a:r>
              <a:rPr lang="en-US" dirty="0" err="1">
                <a:latin typeface="Roboto" panose="02000000000000000000" pitchFamily="2" charset="0"/>
                <a:ea typeface="Roboto" panose="02000000000000000000" pitchFamily="2" charset="0"/>
                <a:cs typeface="Roboto" panose="02000000000000000000" pitchFamily="2" charset="0"/>
              </a:rPr>
              <a:t>s.replace</a:t>
            </a:r>
            <a:r>
              <a:rPr lang="en-US" dirty="0">
                <a:latin typeface="Roboto" panose="02000000000000000000" pitchFamily="2" charset="0"/>
                <a:ea typeface="Roboto" panose="02000000000000000000" pitchFamily="2" charset="0"/>
                <a:cs typeface="Roboto" panose="02000000000000000000" pitchFamily="2" charset="0"/>
              </a:rPr>
              <a:t>('world', 'everyone’)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US" sz="16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Replace each occurrence [can be a character also]</a:t>
            </a:r>
          </a:p>
          <a:p>
            <a:pPr marL="342900" indent="-342900">
              <a:buFontTx/>
              <a:buAutoNum type="arabicPeriod"/>
            </a:pPr>
            <a:r>
              <a:rPr lang="en-US" dirty="0" err="1">
                <a:latin typeface="Roboto" panose="02000000000000000000" pitchFamily="2" charset="0"/>
                <a:ea typeface="Roboto" panose="02000000000000000000" pitchFamily="2" charset="0"/>
                <a:cs typeface="Roboto" panose="02000000000000000000" pitchFamily="2" charset="0"/>
              </a:rPr>
              <a:t>s.count</a:t>
            </a:r>
            <a:r>
              <a:rPr lang="en-US" dirty="0">
                <a:latin typeface="Roboto" panose="02000000000000000000" pitchFamily="2" charset="0"/>
                <a:ea typeface="Roboto" panose="02000000000000000000" pitchFamily="2" charset="0"/>
                <a:cs typeface="Roboto" panose="02000000000000000000" pitchFamily="2" charset="0"/>
              </a:rPr>
              <a:t>(“l”)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Count the occurrence of the character in the string</a:t>
            </a:r>
          </a:p>
          <a:p>
            <a:pPr marL="342900" indent="-342900">
              <a:buFontTx/>
              <a:buAutoNum type="arabicPeriod"/>
            </a:pPr>
            <a:r>
              <a:rPr lang="en-US" dirty="0" err="1">
                <a:latin typeface="Roboto" panose="02000000000000000000" pitchFamily="2" charset="0"/>
                <a:ea typeface="Roboto" panose="02000000000000000000" pitchFamily="2" charset="0"/>
                <a:cs typeface="Roboto" panose="02000000000000000000" pitchFamily="2" charset="0"/>
              </a:rPr>
              <a:t>s.startswith</a:t>
            </a:r>
            <a:r>
              <a:rPr lang="en-US" dirty="0">
                <a:latin typeface="Roboto" panose="02000000000000000000" pitchFamily="2" charset="0"/>
                <a:ea typeface="Roboto" panose="02000000000000000000" pitchFamily="2" charset="0"/>
                <a:cs typeface="Roboto" panose="02000000000000000000" pitchFamily="2" charset="0"/>
              </a:rPr>
              <a:t>('hello’)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True if starts with</a:t>
            </a:r>
            <a:endParaRPr lang="en-US" dirty="0">
              <a:latin typeface="Roboto" panose="02000000000000000000" pitchFamily="2" charset="0"/>
              <a:ea typeface="Roboto" panose="02000000000000000000" pitchFamily="2" charset="0"/>
              <a:cs typeface="Roboto" panose="02000000000000000000" pitchFamily="2" charset="0"/>
            </a:endParaRPr>
          </a:p>
          <a:p>
            <a:pPr marL="342900" indent="-342900">
              <a:buFontTx/>
              <a:buAutoNum type="arabicPeriod"/>
            </a:pPr>
            <a:r>
              <a:rPr lang="en-US" dirty="0" err="1">
                <a:latin typeface="Roboto" panose="02000000000000000000" pitchFamily="2" charset="0"/>
                <a:ea typeface="Roboto" panose="02000000000000000000" pitchFamily="2" charset="0"/>
                <a:cs typeface="Roboto" panose="02000000000000000000" pitchFamily="2" charset="0"/>
              </a:rPr>
              <a:t>s.endswith</a:t>
            </a:r>
            <a:r>
              <a:rPr lang="en-US" dirty="0">
                <a:latin typeface="Roboto" panose="02000000000000000000" pitchFamily="2" charset="0"/>
                <a:ea typeface="Roboto" panose="02000000000000000000" pitchFamily="2" charset="0"/>
                <a:cs typeface="Roboto" panose="02000000000000000000" pitchFamily="2" charset="0"/>
              </a:rPr>
              <a:t>('d’)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True if ends with</a:t>
            </a:r>
          </a:p>
          <a:p>
            <a:pPr marL="342900" indent="-342900">
              <a:buFontTx/>
              <a:buAutoNum type="arabicPeriod"/>
            </a:pPr>
            <a:r>
              <a:rPr lang="en-US" dirty="0" err="1">
                <a:latin typeface="Roboto" panose="02000000000000000000" pitchFamily="2" charset="0"/>
                <a:ea typeface="Roboto" panose="02000000000000000000" pitchFamily="2" charset="0"/>
                <a:cs typeface="Roboto" panose="02000000000000000000" pitchFamily="2" charset="0"/>
              </a:rPr>
              <a:t>s.isalnum</a:t>
            </a:r>
            <a:r>
              <a:rPr lang="en-US"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True if  </a:t>
            </a:r>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Alphanumeric</a:t>
            </a:r>
            <a:endParaRPr lang="en-US" dirty="0">
              <a:latin typeface="Roboto" panose="02000000000000000000" pitchFamily="2" charset="0"/>
              <a:ea typeface="Roboto" panose="02000000000000000000" pitchFamily="2" charset="0"/>
              <a:cs typeface="Roboto" panose="02000000000000000000" pitchFamily="2" charset="0"/>
            </a:endParaRPr>
          </a:p>
          <a:p>
            <a:pPr marL="342900" indent="-342900">
              <a:buFontTx/>
              <a:buAutoNum type="arabicPeriod"/>
            </a:pPr>
            <a:r>
              <a:rPr lang="en-US" dirty="0" err="1">
                <a:latin typeface="Roboto" panose="02000000000000000000" pitchFamily="2" charset="0"/>
                <a:ea typeface="Roboto" panose="02000000000000000000" pitchFamily="2" charset="0"/>
                <a:cs typeface="Roboto" panose="02000000000000000000" pitchFamily="2" charset="0"/>
              </a:rPr>
              <a:t>s.isalpha</a:t>
            </a:r>
            <a:r>
              <a:rPr lang="en-US"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True if </a:t>
            </a:r>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Alphabetic</a:t>
            </a:r>
            <a:endParaRPr lang="en-US" dirty="0">
              <a:latin typeface="Roboto" panose="02000000000000000000" pitchFamily="2" charset="0"/>
              <a:ea typeface="Roboto" panose="02000000000000000000" pitchFamily="2" charset="0"/>
              <a:cs typeface="Roboto" panose="02000000000000000000" pitchFamily="2" charset="0"/>
            </a:endParaRPr>
          </a:p>
          <a:p>
            <a:pPr marL="342900" indent="-342900">
              <a:buFontTx/>
              <a:buAutoNum type="arabicPeriod"/>
            </a:pPr>
            <a:r>
              <a:rPr lang="en-US" dirty="0" err="1">
                <a:latin typeface="Roboto" panose="02000000000000000000" pitchFamily="2" charset="0"/>
                <a:ea typeface="Roboto" panose="02000000000000000000" pitchFamily="2" charset="0"/>
                <a:cs typeface="Roboto" panose="02000000000000000000" pitchFamily="2" charset="0"/>
              </a:rPr>
              <a:t>s.isnumeric</a:t>
            </a:r>
            <a:r>
              <a:rPr lang="en-US"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True if </a:t>
            </a:r>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Numeric</a:t>
            </a:r>
          </a:p>
          <a:p>
            <a:pPr marL="342900" indent="-342900">
              <a:buFontTx/>
              <a:buAutoNum type="arabicPeriod"/>
            </a:pPr>
            <a:r>
              <a:rPr lang="en-US" dirty="0" err="1">
                <a:latin typeface="Roboto" panose="02000000000000000000" pitchFamily="2" charset="0"/>
                <a:ea typeface="Roboto" panose="02000000000000000000" pitchFamily="2" charset="0"/>
                <a:cs typeface="Roboto" panose="02000000000000000000" pitchFamily="2" charset="0"/>
              </a:rPr>
              <a:t>s.split</a:t>
            </a:r>
            <a:r>
              <a:rPr lang="en-US"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Split into </a:t>
            </a:r>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LIST = ['hello', 'there', 'world’]</a:t>
            </a:r>
          </a:p>
          <a:p>
            <a:pPr marL="342900" indent="-342900">
              <a:buFontTx/>
              <a:buAutoNum type="arabicPeriod"/>
            </a:pPr>
            <a:r>
              <a:rPr lang="en-US" dirty="0" err="1">
                <a:latin typeface="Roboto" panose="02000000000000000000" pitchFamily="2" charset="0"/>
                <a:ea typeface="Roboto" panose="02000000000000000000" pitchFamily="2" charset="0"/>
                <a:cs typeface="Roboto" panose="02000000000000000000" pitchFamily="2" charset="0"/>
              </a:rPr>
              <a:t>s.find</a:t>
            </a:r>
            <a:r>
              <a:rPr lang="en-US" dirty="0">
                <a:latin typeface="Roboto" panose="02000000000000000000" pitchFamily="2" charset="0"/>
                <a:ea typeface="Roboto" panose="02000000000000000000" pitchFamily="2" charset="0"/>
                <a:cs typeface="Roboto" panose="02000000000000000000" pitchFamily="2" charset="0"/>
              </a:rPr>
              <a:t>('r’)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Find FIRST position of the character</a:t>
            </a:r>
          </a:p>
          <a:p>
            <a:pPr marL="342900" indent="-342900">
              <a:buFontTx/>
              <a:buAutoNum type="arabicPeriod"/>
            </a:pPr>
            <a:endParaRPr lang="en-US" dirty="0"/>
          </a:p>
          <a:p>
            <a:pPr marL="342900" indent="-342900">
              <a:buFontTx/>
              <a:buAutoNum type="arabicPeriod"/>
            </a:pPr>
            <a:endParaRPr lang="en-US" b="1" dirty="0"/>
          </a:p>
          <a:p>
            <a:pPr marL="342900" indent="-342900">
              <a:buFontTx/>
              <a:buAutoNum type="arabicPeriod"/>
            </a:pPr>
            <a:endParaRPr lang="en-US" dirty="0"/>
          </a:p>
          <a:p>
            <a:pPr marL="342900" indent="-342900">
              <a:buFontTx/>
              <a:buAutoNum type="arabicPeriod"/>
            </a:pPr>
            <a:endParaRPr lang="en-US" dirty="0"/>
          </a:p>
          <a:p>
            <a:pPr marL="342900" indent="-342900">
              <a:buFontTx/>
              <a:buAutoNum type="arabicPeriod"/>
            </a:pPr>
            <a:endParaRPr lang="en-US" dirty="0"/>
          </a:p>
          <a:p>
            <a:pPr marL="342900" indent="-342900">
              <a:buFontTx/>
              <a:buAutoNum type="arabicPeriod"/>
            </a:pPr>
            <a:endParaRPr lang="en-US" sz="1600" dirty="0"/>
          </a:p>
          <a:p>
            <a:pPr marL="342900" indent="-342900">
              <a:buFontTx/>
              <a:buAutoNum type="arabicPeriod"/>
            </a:pPr>
            <a:endParaRPr lang="en-US" sz="1600" dirty="0"/>
          </a:p>
          <a:p>
            <a:pPr marL="342900" indent="-342900">
              <a:buFontTx/>
              <a:buAutoNum type="arabicPeriod"/>
            </a:pPr>
            <a:endParaRPr lang="en-US" dirty="0"/>
          </a:p>
          <a:p>
            <a:pPr marL="342900" indent="-342900">
              <a:buFontTx/>
              <a:buAutoNum type="arabicPeriod"/>
            </a:pPr>
            <a:endParaRPr lang="en-US" dirty="0"/>
          </a:p>
          <a:p>
            <a:pPr marL="342900" indent="-342900">
              <a:buFontTx/>
              <a:buAutoNum type="arabicPeriod"/>
            </a:pPr>
            <a:endParaRPr lang="en-US" dirty="0"/>
          </a:p>
          <a:p>
            <a:pPr marL="342900" indent="-342900">
              <a:buAutoNum type="arabicPeriod"/>
            </a:pPr>
            <a:endParaRPr lang="en-US" dirty="0"/>
          </a:p>
          <a:p>
            <a:endParaRPr lang="en-US" dirty="0"/>
          </a:p>
          <a:p>
            <a:endParaRPr lang="en-US" b="1" dirty="0"/>
          </a:p>
          <a:p>
            <a:endParaRPr lang="en-US" sz="1600" dirty="0"/>
          </a:p>
        </p:txBody>
      </p:sp>
    </p:spTree>
    <p:extLst>
      <p:ext uri="{BB962C8B-B14F-4D97-AF65-F5344CB8AC3E}">
        <p14:creationId xmlns:p14="http://schemas.microsoft.com/office/powerpoint/2010/main" val="328428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600" b="1" kern="1200" dirty="0">
                <a:solidFill>
                  <a:srgbClr val="FFFFFF"/>
                </a:solidFill>
                <a:latin typeface="+mj-lt"/>
                <a:ea typeface="+mj-ea"/>
                <a:cs typeface="+mj-cs"/>
              </a:rPr>
              <a:t>STRINGS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21</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572759" y="136525"/>
            <a:ext cx="7924731" cy="4062651"/>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String Literals</a:t>
            </a:r>
          </a:p>
          <a:p>
            <a:endParaRPr lang="en-US" sz="2400" b="1" spc="100" dirty="0"/>
          </a:p>
          <a:p>
            <a:r>
              <a:rPr lang="en-US" b="1" dirty="0">
                <a:latin typeface="Roboto" panose="02000000000000000000" pitchFamily="2" charset="0"/>
                <a:ea typeface="Roboto" panose="02000000000000000000" pitchFamily="2" charset="0"/>
                <a:cs typeface="Roboto" panose="02000000000000000000" pitchFamily="2" charset="0"/>
              </a:rPr>
              <a:t>#  Check String</a:t>
            </a:r>
          </a:p>
          <a:p>
            <a:r>
              <a:rPr lang="en-US" dirty="0">
                <a:latin typeface="Roboto" panose="02000000000000000000" pitchFamily="2" charset="0"/>
                <a:ea typeface="Roboto" panose="02000000000000000000" pitchFamily="2" charset="0"/>
                <a:cs typeface="Roboto" panose="02000000000000000000" pitchFamily="2" charset="0"/>
              </a:rPr>
              <a:t>To check if a certain </a:t>
            </a:r>
            <a:r>
              <a:rPr lang="en-US" b="1" i="1" dirty="0">
                <a:latin typeface="Roboto" panose="02000000000000000000" pitchFamily="2" charset="0"/>
                <a:ea typeface="Roboto" panose="02000000000000000000" pitchFamily="2" charset="0"/>
                <a:cs typeface="Roboto" panose="02000000000000000000" pitchFamily="2" charset="0"/>
              </a:rPr>
              <a:t>phrase</a:t>
            </a:r>
            <a:r>
              <a:rPr lang="en-US" dirty="0">
                <a:latin typeface="Roboto" panose="02000000000000000000" pitchFamily="2" charset="0"/>
                <a:ea typeface="Roboto" panose="02000000000000000000" pitchFamily="2" charset="0"/>
                <a:cs typeface="Roboto" panose="02000000000000000000" pitchFamily="2" charset="0"/>
              </a:rPr>
              <a:t> or </a:t>
            </a:r>
            <a:r>
              <a:rPr lang="en-US" b="1" i="1" dirty="0">
                <a:latin typeface="Roboto" panose="02000000000000000000" pitchFamily="2" charset="0"/>
                <a:ea typeface="Roboto" panose="02000000000000000000" pitchFamily="2" charset="0"/>
                <a:cs typeface="Roboto" panose="02000000000000000000" pitchFamily="2" charset="0"/>
              </a:rPr>
              <a:t>character</a:t>
            </a:r>
            <a:r>
              <a:rPr lang="en-US" dirty="0">
                <a:latin typeface="Roboto" panose="02000000000000000000" pitchFamily="2" charset="0"/>
                <a:ea typeface="Roboto" panose="02000000000000000000" pitchFamily="2" charset="0"/>
                <a:cs typeface="Roboto" panose="02000000000000000000" pitchFamily="2" charset="0"/>
              </a:rPr>
              <a:t> is present in a string, we can use the keywords </a:t>
            </a:r>
            <a:r>
              <a:rPr lang="en-US" sz="2400" b="1" dirty="0">
                <a:solidFill>
                  <a:srgbClr val="FF0000"/>
                </a:solidFill>
                <a:latin typeface="Roboto" panose="02000000000000000000" pitchFamily="2" charset="0"/>
                <a:ea typeface="Roboto" panose="02000000000000000000" pitchFamily="2" charset="0"/>
                <a:cs typeface="Roboto" panose="02000000000000000000" pitchFamily="2" charset="0"/>
              </a:rPr>
              <a:t>in</a:t>
            </a:r>
            <a:r>
              <a:rPr lang="en-US" dirty="0">
                <a:latin typeface="Roboto" panose="02000000000000000000" pitchFamily="2" charset="0"/>
                <a:ea typeface="Roboto" panose="02000000000000000000" pitchFamily="2" charset="0"/>
                <a:cs typeface="Roboto" panose="02000000000000000000" pitchFamily="2" charset="0"/>
              </a:rPr>
              <a:t> or </a:t>
            </a:r>
            <a:r>
              <a:rPr lang="en-US" sz="2400" b="1" dirty="0">
                <a:solidFill>
                  <a:srgbClr val="FF0000"/>
                </a:solidFill>
                <a:latin typeface="Roboto" panose="02000000000000000000" pitchFamily="2" charset="0"/>
                <a:ea typeface="Roboto" panose="02000000000000000000" pitchFamily="2" charset="0"/>
                <a:cs typeface="Roboto" panose="02000000000000000000" pitchFamily="2" charset="0"/>
              </a:rPr>
              <a:t>not in</a:t>
            </a:r>
          </a:p>
          <a:p>
            <a:r>
              <a:rPr lang="en-US" sz="2400" b="1" dirty="0">
                <a:solidFill>
                  <a:srgbClr val="FF0000"/>
                </a:solidFill>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Eg</a:t>
            </a:r>
            <a:r>
              <a:rPr lang="en-US" dirty="0">
                <a:latin typeface="Roboto" panose="02000000000000000000" pitchFamily="2" charset="0"/>
                <a:ea typeface="Roboto" panose="02000000000000000000" pitchFamily="2" charset="0"/>
                <a:cs typeface="Roboto" panose="02000000000000000000" pitchFamily="2" charset="0"/>
              </a:rPr>
              <a:t>: txt = "The rain in Spain stays mainly in the plain"</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	       x = "</a:t>
            </a:r>
            <a:r>
              <a:rPr lang="en-US" dirty="0" err="1">
                <a:latin typeface="Roboto" panose="02000000000000000000" pitchFamily="2" charset="0"/>
                <a:ea typeface="Roboto" panose="02000000000000000000" pitchFamily="2" charset="0"/>
                <a:cs typeface="Roboto" panose="02000000000000000000" pitchFamily="2" charset="0"/>
              </a:rPr>
              <a:t>ain</a:t>
            </a:r>
            <a:r>
              <a:rPr lang="en-US" dirty="0">
                <a:latin typeface="Roboto" panose="02000000000000000000" pitchFamily="2" charset="0"/>
                <a:ea typeface="Roboto" panose="02000000000000000000" pitchFamily="2" charset="0"/>
                <a:cs typeface="Roboto" panose="02000000000000000000" pitchFamily="2" charset="0"/>
              </a:rPr>
              <a:t>" in txt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True</a:t>
            </a:r>
          </a:p>
          <a:p>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lang="en-US" b="1" dirty="0">
                <a:latin typeface="Roboto" panose="02000000000000000000" pitchFamily="2" charset="0"/>
                <a:ea typeface="Roboto" panose="02000000000000000000" pitchFamily="2" charset="0"/>
                <a:cs typeface="Roboto" panose="02000000000000000000" pitchFamily="2" charset="0"/>
              </a:rPr>
              <a:t> String Concatenation</a:t>
            </a:r>
          </a:p>
          <a:p>
            <a:r>
              <a:rPr lang="en-US" dirty="0">
                <a:latin typeface="Roboto" panose="02000000000000000000" pitchFamily="2" charset="0"/>
                <a:ea typeface="Roboto" panose="02000000000000000000" pitchFamily="2" charset="0"/>
                <a:cs typeface="Roboto" panose="02000000000000000000" pitchFamily="2" charset="0"/>
              </a:rPr>
              <a:t>To concatenate, or combine, two strings you can use the + operator.</a:t>
            </a:r>
            <a:endParaRPr lang="en-US" b="1"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	Eg: a = "Hello"</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          	      b = "World"</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	      c = a + b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Hello World</a:t>
            </a:r>
            <a:endParaRPr lang="en-US" dirty="0">
              <a:latin typeface="Roboto" panose="02000000000000000000" pitchFamily="2" charset="0"/>
              <a:ea typeface="Roboto" panose="02000000000000000000" pitchFamily="2" charset="0"/>
              <a:cs typeface="Roboto" panose="02000000000000000000" pitchFamily="2" charset="0"/>
            </a:endParaRPr>
          </a:p>
          <a:p>
            <a:endParaRPr lang="en-US" dirty="0"/>
          </a:p>
        </p:txBody>
      </p:sp>
    </p:spTree>
    <p:extLst>
      <p:ext uri="{BB962C8B-B14F-4D97-AF65-F5344CB8AC3E}">
        <p14:creationId xmlns:p14="http://schemas.microsoft.com/office/powerpoint/2010/main" val="406863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600" b="1" kern="1200" dirty="0">
                <a:solidFill>
                  <a:srgbClr val="FFFFFF"/>
                </a:solidFill>
                <a:latin typeface="+mj-lt"/>
                <a:ea typeface="+mj-ea"/>
                <a:cs typeface="+mj-cs"/>
              </a:rPr>
              <a:t>NUMBERS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22</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572759" y="136525"/>
            <a:ext cx="8352148" cy="6555641"/>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NUMBERS</a:t>
            </a:r>
          </a:p>
          <a:p>
            <a:endPar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endParaRPr>
          </a:p>
          <a:p>
            <a:pPr marL="342900" indent="-342900">
              <a:buAutoNum type="arabicPeriod"/>
            </a:pPr>
            <a:r>
              <a:rPr lang="en-US" b="1" dirty="0">
                <a:latin typeface="Roboto" panose="02000000000000000000" pitchFamily="2" charset="0"/>
                <a:ea typeface="Roboto" panose="02000000000000000000" pitchFamily="2" charset="0"/>
                <a:cs typeface="Roboto" panose="02000000000000000000" pitchFamily="2" charset="0"/>
              </a:rPr>
              <a:t>INT</a:t>
            </a:r>
          </a:p>
          <a:p>
            <a:r>
              <a:rPr lang="en-US" dirty="0">
                <a:latin typeface="Roboto" panose="02000000000000000000" pitchFamily="2" charset="0"/>
                <a:ea typeface="Roboto" panose="02000000000000000000" pitchFamily="2" charset="0"/>
                <a:cs typeface="Roboto" panose="02000000000000000000" pitchFamily="2" charset="0"/>
              </a:rPr>
              <a:t>Int, or integer, is a whole number, </a:t>
            </a:r>
            <a:r>
              <a:rPr lang="en-US" b="1" dirty="0">
                <a:latin typeface="Roboto" panose="02000000000000000000" pitchFamily="2" charset="0"/>
                <a:ea typeface="Roboto" panose="02000000000000000000" pitchFamily="2" charset="0"/>
                <a:cs typeface="Roboto" panose="02000000000000000000" pitchFamily="2" charset="0"/>
              </a:rPr>
              <a:t>positive</a:t>
            </a:r>
            <a:r>
              <a:rPr lang="en-US" dirty="0">
                <a:latin typeface="Roboto" panose="02000000000000000000" pitchFamily="2" charset="0"/>
                <a:ea typeface="Roboto" panose="02000000000000000000" pitchFamily="2" charset="0"/>
                <a:cs typeface="Roboto" panose="02000000000000000000" pitchFamily="2" charset="0"/>
              </a:rPr>
              <a:t> or </a:t>
            </a:r>
            <a:r>
              <a:rPr lang="en-US" b="1" dirty="0">
                <a:latin typeface="Roboto" panose="02000000000000000000" pitchFamily="2" charset="0"/>
                <a:ea typeface="Roboto" panose="02000000000000000000" pitchFamily="2" charset="0"/>
                <a:cs typeface="Roboto" panose="02000000000000000000" pitchFamily="2" charset="0"/>
              </a:rPr>
              <a:t>negative</a:t>
            </a:r>
            <a:r>
              <a:rPr lang="en-US" dirty="0">
                <a:latin typeface="Roboto" panose="02000000000000000000" pitchFamily="2" charset="0"/>
                <a:ea typeface="Roboto" panose="02000000000000000000" pitchFamily="2" charset="0"/>
                <a:cs typeface="Roboto" panose="02000000000000000000" pitchFamily="2" charset="0"/>
              </a:rPr>
              <a:t>, without decimals, </a:t>
            </a:r>
            <a:r>
              <a:rPr lang="en-US" b="1" i="1" dirty="0">
                <a:solidFill>
                  <a:srgbClr val="FF0000"/>
                </a:solidFill>
                <a:latin typeface="Roboto" panose="02000000000000000000" pitchFamily="2" charset="0"/>
                <a:ea typeface="Roboto" panose="02000000000000000000" pitchFamily="2" charset="0"/>
                <a:cs typeface="Roboto" panose="02000000000000000000" pitchFamily="2" charset="0"/>
              </a:rPr>
              <a:t>of unlimited length.</a:t>
            </a:r>
          </a:p>
          <a:p>
            <a:r>
              <a:rPr lang="en-US" b="1" i="1" dirty="0">
                <a:solidFill>
                  <a:srgbClr val="FF0000"/>
                </a:solidFill>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Eg</a:t>
            </a:r>
            <a:r>
              <a:rPr lang="en-US" dirty="0">
                <a:latin typeface="Roboto" panose="02000000000000000000" pitchFamily="2" charset="0"/>
                <a:ea typeface="Roboto" panose="02000000000000000000" pitchFamily="2" charset="0"/>
                <a:cs typeface="Roboto" panose="02000000000000000000" pitchFamily="2" charset="0"/>
              </a:rPr>
              <a:t>: x = 34567865467876578976</a:t>
            </a:r>
          </a:p>
          <a:p>
            <a:r>
              <a:rPr lang="en-US" dirty="0">
                <a:latin typeface="Roboto" panose="02000000000000000000" pitchFamily="2" charset="0"/>
                <a:ea typeface="Roboto" panose="02000000000000000000" pitchFamily="2" charset="0"/>
                <a:cs typeface="Roboto" panose="02000000000000000000" pitchFamily="2" charset="0"/>
              </a:rPr>
              <a:t>	      x = </a:t>
            </a:r>
            <a:r>
              <a:rPr lang="en-US" b="1" dirty="0">
                <a:latin typeface="Roboto" panose="02000000000000000000" pitchFamily="2" charset="0"/>
                <a:ea typeface="Roboto" panose="02000000000000000000" pitchFamily="2" charset="0"/>
                <a:cs typeface="Roboto" panose="02000000000000000000" pitchFamily="2" charset="0"/>
              </a:rPr>
              <a:t>-</a:t>
            </a:r>
            <a:r>
              <a:rPr lang="en-US" dirty="0">
                <a:latin typeface="Roboto" panose="02000000000000000000" pitchFamily="2" charset="0"/>
                <a:ea typeface="Roboto" panose="02000000000000000000" pitchFamily="2" charset="0"/>
                <a:cs typeface="Roboto" panose="02000000000000000000" pitchFamily="2" charset="0"/>
              </a:rPr>
              <a:t>566776 | type(x)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&lt;class 'int'&gt;</a:t>
            </a:r>
            <a:endParaRPr lang="en-US" b="1" dirty="0">
              <a:latin typeface="Roboto" panose="02000000000000000000" pitchFamily="2" charset="0"/>
              <a:ea typeface="Roboto" panose="02000000000000000000" pitchFamily="2" charset="0"/>
              <a:cs typeface="Roboto" panose="02000000000000000000" pitchFamily="2" charset="0"/>
            </a:endParaRPr>
          </a:p>
          <a:p>
            <a:r>
              <a:rPr lang="en-US" b="1" dirty="0">
                <a:latin typeface="Roboto" panose="02000000000000000000" pitchFamily="2" charset="0"/>
                <a:ea typeface="Roboto" panose="02000000000000000000" pitchFamily="2" charset="0"/>
                <a:cs typeface="Roboto" panose="02000000000000000000" pitchFamily="2" charset="0"/>
              </a:rPr>
              <a:t>2. FLOAT</a:t>
            </a:r>
          </a:p>
          <a:p>
            <a:r>
              <a:rPr lang="en-US" dirty="0">
                <a:latin typeface="Roboto" panose="02000000000000000000" pitchFamily="2" charset="0"/>
                <a:ea typeface="Roboto" panose="02000000000000000000" pitchFamily="2" charset="0"/>
                <a:cs typeface="Roboto" panose="02000000000000000000" pitchFamily="2" charset="0"/>
              </a:rPr>
              <a:t>Float is a number, positive or negative, containing </a:t>
            </a:r>
            <a:r>
              <a:rPr lang="en-US" b="1" dirty="0">
                <a:latin typeface="Roboto" panose="02000000000000000000" pitchFamily="2" charset="0"/>
                <a:ea typeface="Roboto" panose="02000000000000000000" pitchFamily="2" charset="0"/>
                <a:cs typeface="Roboto" panose="02000000000000000000" pitchFamily="2" charset="0"/>
              </a:rPr>
              <a:t>one</a:t>
            </a: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or more </a:t>
            </a:r>
            <a:r>
              <a:rPr lang="en-US" dirty="0">
                <a:latin typeface="Roboto" panose="02000000000000000000" pitchFamily="2" charset="0"/>
                <a:ea typeface="Roboto" panose="02000000000000000000" pitchFamily="2" charset="0"/>
                <a:cs typeface="Roboto" panose="02000000000000000000" pitchFamily="2" charset="0"/>
              </a:rPr>
              <a:t>decimals.</a:t>
            </a:r>
          </a:p>
          <a:p>
            <a:r>
              <a:rPr lang="en-US" b="1" dirty="0">
                <a:latin typeface="Roboto" panose="02000000000000000000" pitchFamily="2" charset="0"/>
                <a:ea typeface="Roboto" panose="02000000000000000000" pitchFamily="2" charset="0"/>
                <a:cs typeface="Roboto" panose="02000000000000000000" pitchFamily="2" charset="0"/>
              </a:rPr>
              <a:t>	Eg: x = </a:t>
            </a:r>
            <a:r>
              <a:rPr lang="en-US" dirty="0">
                <a:latin typeface="Roboto" panose="02000000000000000000" pitchFamily="2" charset="0"/>
                <a:ea typeface="Roboto" panose="02000000000000000000" pitchFamily="2" charset="0"/>
                <a:cs typeface="Roboto" panose="02000000000000000000" pitchFamily="2" charset="0"/>
              </a:rPr>
              <a:t>-1.90</a:t>
            </a:r>
          </a:p>
          <a:p>
            <a:r>
              <a:rPr lang="en-US" dirty="0">
                <a:latin typeface="Roboto" panose="02000000000000000000" pitchFamily="2" charset="0"/>
                <a:ea typeface="Roboto" panose="02000000000000000000" pitchFamily="2" charset="0"/>
                <a:cs typeface="Roboto" panose="02000000000000000000" pitchFamily="2" charset="0"/>
              </a:rPr>
              <a:t>Float can also be scientific numbers with an "</a:t>
            </a:r>
            <a:r>
              <a:rPr lang="en-US" sz="2400" b="1" i="1" dirty="0">
                <a:solidFill>
                  <a:srgbClr val="FF0000"/>
                </a:solidFill>
                <a:latin typeface="Roboto" panose="02000000000000000000" pitchFamily="2" charset="0"/>
                <a:ea typeface="Roboto" panose="02000000000000000000" pitchFamily="2" charset="0"/>
                <a:cs typeface="Roboto" panose="02000000000000000000" pitchFamily="2" charset="0"/>
              </a:rPr>
              <a:t>e</a:t>
            </a:r>
            <a:r>
              <a:rPr lang="en-US" dirty="0">
                <a:latin typeface="Roboto" panose="02000000000000000000" pitchFamily="2" charset="0"/>
                <a:ea typeface="Roboto" panose="02000000000000000000" pitchFamily="2" charset="0"/>
                <a:cs typeface="Roboto" panose="02000000000000000000" pitchFamily="2" charset="0"/>
              </a:rPr>
              <a:t>" to indicates </a:t>
            </a:r>
            <a:r>
              <a:rPr lang="en-US" b="1" i="1" dirty="0">
                <a:latin typeface="Roboto" panose="02000000000000000000" pitchFamily="2" charset="0"/>
                <a:ea typeface="Roboto" panose="02000000000000000000" pitchFamily="2" charset="0"/>
                <a:cs typeface="Roboto" panose="02000000000000000000" pitchFamily="2" charset="0"/>
              </a:rPr>
              <a:t>the power of 10</a:t>
            </a:r>
            <a:r>
              <a:rPr lang="en-US" dirty="0">
                <a:latin typeface="Roboto" panose="02000000000000000000" pitchFamily="2" charset="0"/>
                <a:ea typeface="Roboto" panose="02000000000000000000" pitchFamily="2" charset="0"/>
                <a:cs typeface="Roboto" panose="02000000000000000000" pitchFamily="2" charset="0"/>
              </a:rPr>
              <a:t>.</a:t>
            </a:r>
          </a:p>
          <a:p>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Eg: </a:t>
            </a:r>
            <a:r>
              <a:rPr lang="en-US" dirty="0">
                <a:latin typeface="Roboto" panose="02000000000000000000" pitchFamily="2" charset="0"/>
                <a:ea typeface="Roboto" panose="02000000000000000000" pitchFamily="2" charset="0"/>
                <a:cs typeface="Roboto" panose="02000000000000000000" pitchFamily="2" charset="0"/>
              </a:rPr>
              <a:t>x = 35</a:t>
            </a:r>
            <a:r>
              <a:rPr lang="en-US" b="1" dirty="0">
                <a:latin typeface="Roboto" panose="02000000000000000000" pitchFamily="2" charset="0"/>
                <a:ea typeface="Roboto" panose="02000000000000000000" pitchFamily="2" charset="0"/>
                <a:cs typeface="Roboto" panose="02000000000000000000" pitchFamily="2" charset="0"/>
              </a:rPr>
              <a:t>e</a:t>
            </a:r>
            <a:r>
              <a:rPr lang="en-US" dirty="0">
                <a:latin typeface="Roboto" panose="02000000000000000000" pitchFamily="2" charset="0"/>
                <a:ea typeface="Roboto" panose="02000000000000000000" pitchFamily="2" charset="0"/>
                <a:cs typeface="Roboto" panose="02000000000000000000" pitchFamily="2" charset="0"/>
              </a:rPr>
              <a:t>3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35000.0 | </a:t>
            </a:r>
            <a:r>
              <a:rPr lang="en-US" dirty="0">
                <a:latin typeface="Roboto" panose="02000000000000000000" pitchFamily="2" charset="0"/>
                <a:ea typeface="Roboto" panose="02000000000000000000" pitchFamily="2" charset="0"/>
                <a:cs typeface="Roboto" panose="02000000000000000000" pitchFamily="2" charset="0"/>
              </a:rPr>
              <a:t>y = 12</a:t>
            </a:r>
            <a:r>
              <a:rPr lang="en-US" b="1" dirty="0">
                <a:latin typeface="Roboto" panose="02000000000000000000" pitchFamily="2" charset="0"/>
                <a:ea typeface="Roboto" panose="02000000000000000000" pitchFamily="2" charset="0"/>
                <a:cs typeface="Roboto" panose="02000000000000000000" pitchFamily="2" charset="0"/>
              </a:rPr>
              <a:t>E</a:t>
            </a:r>
            <a:r>
              <a:rPr lang="en-US" dirty="0">
                <a:latin typeface="Roboto" panose="02000000000000000000" pitchFamily="2" charset="0"/>
                <a:ea typeface="Roboto" panose="02000000000000000000" pitchFamily="2" charset="0"/>
                <a:cs typeface="Roboto" panose="02000000000000000000" pitchFamily="2" charset="0"/>
              </a:rPr>
              <a:t>3</a:t>
            </a:r>
          </a:p>
          <a:p>
            <a:r>
              <a:rPr lang="en-US" b="1" dirty="0">
                <a:latin typeface="Roboto" panose="02000000000000000000" pitchFamily="2" charset="0"/>
                <a:ea typeface="Roboto" panose="02000000000000000000" pitchFamily="2" charset="0"/>
                <a:cs typeface="Roboto" panose="02000000000000000000" pitchFamily="2" charset="0"/>
              </a:rPr>
              <a:t>3. Complex</a:t>
            </a:r>
            <a:br>
              <a:rPr lang="en-US" dirty="0">
                <a:latin typeface="Roboto" panose="02000000000000000000" pitchFamily="2" charset="0"/>
                <a:ea typeface="Roboto" panose="02000000000000000000" pitchFamily="2" charset="0"/>
                <a:cs typeface="Roboto" panose="02000000000000000000" pitchFamily="2" charset="0"/>
              </a:rPr>
            </a:br>
            <a:r>
              <a:rPr lang="en-US" dirty="0" err="1">
                <a:latin typeface="Roboto" panose="02000000000000000000" pitchFamily="2" charset="0"/>
                <a:ea typeface="Roboto" panose="02000000000000000000" pitchFamily="2" charset="0"/>
                <a:cs typeface="Roboto" panose="02000000000000000000" pitchFamily="2" charset="0"/>
              </a:rPr>
              <a:t>Complex</a:t>
            </a:r>
            <a:r>
              <a:rPr lang="en-US" dirty="0">
                <a:latin typeface="Roboto" panose="02000000000000000000" pitchFamily="2" charset="0"/>
                <a:ea typeface="Roboto" panose="02000000000000000000" pitchFamily="2" charset="0"/>
                <a:cs typeface="Roboto" panose="02000000000000000000" pitchFamily="2" charset="0"/>
              </a:rPr>
              <a:t> numbers are written with a </a:t>
            </a:r>
            <a:r>
              <a:rPr lang="en-US" sz="2400" b="1" i="1" dirty="0">
                <a:solidFill>
                  <a:srgbClr val="FF0000"/>
                </a:solidFill>
                <a:latin typeface="Roboto" panose="02000000000000000000" pitchFamily="2" charset="0"/>
                <a:ea typeface="Roboto" panose="02000000000000000000" pitchFamily="2" charset="0"/>
                <a:cs typeface="Roboto" panose="02000000000000000000" pitchFamily="2" charset="0"/>
              </a:rPr>
              <a:t>"j"</a:t>
            </a:r>
            <a:r>
              <a:rPr lang="en-US" dirty="0">
                <a:latin typeface="Roboto" panose="02000000000000000000" pitchFamily="2" charset="0"/>
                <a:ea typeface="Roboto" panose="02000000000000000000" pitchFamily="2" charset="0"/>
                <a:cs typeface="Roboto" panose="02000000000000000000" pitchFamily="2" charset="0"/>
              </a:rPr>
              <a:t> as the imaginary part:</a:t>
            </a:r>
            <a:endParaRPr lang="en-US" b="1"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Eg:  </a:t>
            </a:r>
            <a:r>
              <a:rPr lang="en-US" dirty="0">
                <a:latin typeface="Roboto" panose="02000000000000000000" pitchFamily="2" charset="0"/>
                <a:ea typeface="Roboto" panose="02000000000000000000" pitchFamily="2" charset="0"/>
                <a:cs typeface="Roboto" panose="02000000000000000000" pitchFamily="2" charset="0"/>
              </a:rPr>
              <a:t>x = 3 + 5</a:t>
            </a:r>
            <a:r>
              <a:rPr lang="en-US" b="1" dirty="0">
                <a:latin typeface="Roboto" panose="02000000000000000000" pitchFamily="2" charset="0"/>
                <a:ea typeface="Roboto" panose="02000000000000000000" pitchFamily="2" charset="0"/>
                <a:cs typeface="Roboto" panose="02000000000000000000" pitchFamily="2" charset="0"/>
              </a:rPr>
              <a:t>j  | </a:t>
            </a:r>
            <a:r>
              <a:rPr lang="en-US" dirty="0">
                <a:latin typeface="Roboto" panose="02000000000000000000" pitchFamily="2" charset="0"/>
                <a:ea typeface="Roboto" panose="02000000000000000000" pitchFamily="2" charset="0"/>
                <a:cs typeface="Roboto" panose="02000000000000000000" pitchFamily="2" charset="0"/>
              </a:rPr>
              <a:t>print</a:t>
            </a:r>
            <a:r>
              <a:rPr lang="en-US" b="1" dirty="0">
                <a:latin typeface="Roboto" panose="02000000000000000000" pitchFamily="2" charset="0"/>
                <a:ea typeface="Roboto" panose="02000000000000000000" pitchFamily="2" charset="0"/>
                <a:cs typeface="Roboto" panose="02000000000000000000" pitchFamily="2" charset="0"/>
              </a:rPr>
              <a:t>(x) </a:t>
            </a:r>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(3+5j)</a:t>
            </a:r>
          </a:p>
          <a:p>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#Type Conversion</a:t>
            </a:r>
          </a:p>
          <a:p>
            <a:r>
              <a:rPr lang="en-US" b="1" dirty="0">
                <a:latin typeface="Roboto" panose="02000000000000000000" pitchFamily="2" charset="0"/>
                <a:ea typeface="Roboto" panose="02000000000000000000" pitchFamily="2" charset="0"/>
                <a:cs typeface="Roboto" panose="02000000000000000000" pitchFamily="2" charset="0"/>
              </a:rPr>
              <a:t>	Eg:  </a:t>
            </a:r>
            <a:r>
              <a:rPr lang="en-US" dirty="0">
                <a:latin typeface="Roboto" panose="02000000000000000000" pitchFamily="2" charset="0"/>
                <a:ea typeface="Roboto" panose="02000000000000000000" pitchFamily="2" charset="0"/>
                <a:cs typeface="Roboto" panose="02000000000000000000" pitchFamily="2" charset="0"/>
              </a:rPr>
              <a:t>x = 5 |  y =9.5 | z = 5+2j</a:t>
            </a:r>
          </a:p>
          <a:p>
            <a:r>
              <a:rPr lang="en-US" b="1"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print</a:t>
            </a:r>
            <a:r>
              <a:rPr lang="en-US" b="1" dirty="0">
                <a:latin typeface="Roboto" panose="02000000000000000000" pitchFamily="2" charset="0"/>
                <a:ea typeface="Roboto" panose="02000000000000000000" pitchFamily="2" charset="0"/>
                <a:cs typeface="Roboto" panose="02000000000000000000" pitchFamily="2" charset="0"/>
              </a:rPr>
              <a:t>(float(x)) </a:t>
            </a:r>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5.0</a:t>
            </a:r>
          </a:p>
          <a:p>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print</a:t>
            </a:r>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(int(y)) 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9</a:t>
            </a:r>
          </a:p>
          <a:p>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print</a:t>
            </a:r>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(complex(y))  9.5 + 0j</a:t>
            </a:r>
          </a:p>
          <a:p>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Note: COMPLEX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CAN’T</a:t>
            </a:r>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BE CONVERTED TO INT OR FLOAT </a:t>
            </a:r>
          </a:p>
          <a:p>
            <a:endParaRPr lang="en-US" b="1" dirty="0"/>
          </a:p>
        </p:txBody>
      </p:sp>
    </p:spTree>
    <p:extLst>
      <p:ext uri="{BB962C8B-B14F-4D97-AF65-F5344CB8AC3E}">
        <p14:creationId xmlns:p14="http://schemas.microsoft.com/office/powerpoint/2010/main" val="360589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600" b="1" kern="1200" dirty="0">
                <a:solidFill>
                  <a:srgbClr val="FFFFFF"/>
                </a:solidFill>
                <a:latin typeface="+mj-lt"/>
                <a:ea typeface="+mj-ea"/>
                <a:cs typeface="+mj-cs"/>
              </a:rPr>
              <a:t>NUMBERS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23</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572759" y="136525"/>
            <a:ext cx="8352148" cy="4431983"/>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NUMBERS</a:t>
            </a:r>
          </a:p>
          <a:p>
            <a:endPar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endParaRPr>
          </a:p>
          <a:p>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#Random Number</a:t>
            </a:r>
          </a:p>
          <a:p>
            <a:r>
              <a:rPr lang="en-US" dirty="0">
                <a:latin typeface="Roboto" panose="02000000000000000000" pitchFamily="2" charset="0"/>
                <a:ea typeface="Roboto" panose="02000000000000000000" pitchFamily="2" charset="0"/>
                <a:cs typeface="Roboto" panose="02000000000000000000" pitchFamily="2" charset="0"/>
              </a:rPr>
              <a:t>Python does not have a </a:t>
            </a:r>
            <a:r>
              <a:rPr lang="en-US" b="1" dirty="0">
                <a:latin typeface="Roboto" panose="02000000000000000000" pitchFamily="2" charset="0"/>
                <a:ea typeface="Roboto" panose="02000000000000000000" pitchFamily="2" charset="0"/>
                <a:cs typeface="Roboto" panose="02000000000000000000" pitchFamily="2" charset="0"/>
              </a:rPr>
              <a:t>random()</a:t>
            </a: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function</a:t>
            </a:r>
            <a:r>
              <a:rPr lang="en-US" dirty="0">
                <a:latin typeface="Roboto" panose="02000000000000000000" pitchFamily="2" charset="0"/>
                <a:ea typeface="Roboto" panose="02000000000000000000" pitchFamily="2" charset="0"/>
                <a:cs typeface="Roboto" panose="02000000000000000000" pitchFamily="2" charset="0"/>
              </a:rPr>
              <a:t> to make a random number, but Python has a </a:t>
            </a:r>
            <a:r>
              <a:rPr lang="en-US" b="1" dirty="0">
                <a:latin typeface="Roboto" panose="02000000000000000000" pitchFamily="2" charset="0"/>
                <a:ea typeface="Roboto" panose="02000000000000000000" pitchFamily="2" charset="0"/>
                <a:cs typeface="Roboto" panose="02000000000000000000" pitchFamily="2" charset="0"/>
              </a:rPr>
              <a:t>built-in module </a:t>
            </a:r>
            <a:r>
              <a:rPr lang="en-US" dirty="0">
                <a:latin typeface="Roboto" panose="02000000000000000000" pitchFamily="2" charset="0"/>
                <a:ea typeface="Roboto" panose="02000000000000000000" pitchFamily="2" charset="0"/>
                <a:cs typeface="Roboto" panose="02000000000000000000" pitchFamily="2" charset="0"/>
              </a:rPr>
              <a:t>called </a:t>
            </a:r>
            <a:r>
              <a:rPr lang="en-US" b="1" dirty="0">
                <a:latin typeface="Roboto" panose="02000000000000000000" pitchFamily="2" charset="0"/>
                <a:ea typeface="Roboto" panose="02000000000000000000" pitchFamily="2" charset="0"/>
                <a:cs typeface="Roboto" panose="02000000000000000000" pitchFamily="2" charset="0"/>
              </a:rPr>
              <a:t>random</a:t>
            </a:r>
            <a:r>
              <a:rPr lang="en-US" dirty="0">
                <a:latin typeface="Roboto" panose="02000000000000000000" pitchFamily="2" charset="0"/>
                <a:ea typeface="Roboto" panose="02000000000000000000" pitchFamily="2" charset="0"/>
                <a:cs typeface="Roboto" panose="02000000000000000000" pitchFamily="2" charset="0"/>
              </a:rPr>
              <a:t> that can be used to make random numbers</a:t>
            </a:r>
          </a:p>
          <a:p>
            <a:endParaRPr lang="en-US" dirty="0">
              <a:latin typeface="Roboto" panose="02000000000000000000" pitchFamily="2" charset="0"/>
              <a:ea typeface="Roboto" panose="02000000000000000000" pitchFamily="2" charset="0"/>
              <a:cs typeface="Roboto" panose="02000000000000000000" pitchFamily="2" charset="0"/>
            </a:endParaRPr>
          </a:p>
          <a:p>
            <a:pPr marL="342900" indent="-342900">
              <a:buAutoNum type="alphaLcPeriod"/>
            </a:pPr>
            <a:r>
              <a:rPr lang="en-US" dirty="0">
                <a:latin typeface="Roboto" panose="02000000000000000000" pitchFamily="2" charset="0"/>
                <a:ea typeface="Roboto" panose="02000000000000000000" pitchFamily="2" charset="0"/>
                <a:cs typeface="Roboto" panose="02000000000000000000" pitchFamily="2" charset="0"/>
              </a:rPr>
              <a:t>print(</a:t>
            </a:r>
            <a:r>
              <a:rPr lang="en-US" dirty="0" err="1">
                <a:latin typeface="Roboto" panose="02000000000000000000" pitchFamily="2" charset="0"/>
                <a:ea typeface="Roboto" panose="02000000000000000000" pitchFamily="2" charset="0"/>
                <a:cs typeface="Roboto" panose="02000000000000000000" pitchFamily="2" charset="0"/>
              </a:rPr>
              <a:t>random.</a:t>
            </a:r>
            <a:r>
              <a:rPr lang="en-US" b="1" dirty="0" err="1">
                <a:latin typeface="Roboto" panose="02000000000000000000" pitchFamily="2" charset="0"/>
                <a:ea typeface="Roboto" panose="02000000000000000000" pitchFamily="2" charset="0"/>
                <a:cs typeface="Roboto" panose="02000000000000000000" pitchFamily="2" charset="0"/>
              </a:rPr>
              <a:t>randrange</a:t>
            </a:r>
            <a:r>
              <a:rPr lang="en-US" dirty="0">
                <a:latin typeface="Roboto" panose="02000000000000000000" pitchFamily="2" charset="0"/>
                <a:ea typeface="Roboto" panose="02000000000000000000" pitchFamily="2" charset="0"/>
                <a:cs typeface="Roboto" panose="02000000000000000000" pitchFamily="2" charset="0"/>
              </a:rPr>
              <a:t>(1,10))</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gives random x from the given range </a:t>
            </a:r>
            <a:r>
              <a:rPr lang="en-US" b="1" i="1" dirty="0">
                <a:solidFill>
                  <a:srgbClr val="FF000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excluding end point</a:t>
            </a:r>
          </a:p>
          <a:p>
            <a:pPr marL="342900" indent="-342900">
              <a:buFontTx/>
              <a:buAutoNum type="alphaLcPeriod"/>
            </a:pPr>
            <a:r>
              <a:rPr lang="en-US" dirty="0">
                <a:latin typeface="Roboto" panose="02000000000000000000" pitchFamily="2" charset="0"/>
                <a:ea typeface="Roboto" panose="02000000000000000000" pitchFamily="2" charset="0"/>
                <a:cs typeface="Roboto" panose="02000000000000000000" pitchFamily="2" charset="0"/>
              </a:rPr>
              <a:t>print(</a:t>
            </a:r>
            <a:r>
              <a:rPr lang="en-US" dirty="0" err="1">
                <a:latin typeface="Roboto" panose="02000000000000000000" pitchFamily="2" charset="0"/>
                <a:ea typeface="Roboto" panose="02000000000000000000" pitchFamily="2" charset="0"/>
                <a:cs typeface="Roboto" panose="02000000000000000000" pitchFamily="2" charset="0"/>
              </a:rPr>
              <a:t>random.</a:t>
            </a:r>
            <a:r>
              <a:rPr lang="en-US" b="1" dirty="0" err="1">
                <a:latin typeface="Roboto" panose="02000000000000000000" pitchFamily="2" charset="0"/>
                <a:ea typeface="Roboto" panose="02000000000000000000" pitchFamily="2" charset="0"/>
                <a:cs typeface="Roboto" panose="02000000000000000000" pitchFamily="2" charset="0"/>
              </a:rPr>
              <a:t>random</a:t>
            </a:r>
            <a:r>
              <a:rPr lang="en-US"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gives a random x in interval </a:t>
            </a:r>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[0,1)</a:t>
            </a:r>
          </a:p>
          <a:p>
            <a:pPr marL="342900" indent="-342900">
              <a:buFontTx/>
              <a:buAutoNum type="alphaLcPeriod"/>
            </a:pPr>
            <a:r>
              <a:rPr lang="en-US" dirty="0">
                <a:latin typeface="Roboto" panose="02000000000000000000" pitchFamily="2" charset="0"/>
                <a:ea typeface="Roboto" panose="02000000000000000000" pitchFamily="2" charset="0"/>
                <a:cs typeface="Roboto" panose="02000000000000000000" pitchFamily="2" charset="0"/>
              </a:rPr>
              <a:t>print(</a:t>
            </a:r>
            <a:r>
              <a:rPr lang="en-US" dirty="0" err="1">
                <a:latin typeface="Roboto" panose="02000000000000000000" pitchFamily="2" charset="0"/>
                <a:ea typeface="Roboto" panose="02000000000000000000" pitchFamily="2" charset="0"/>
                <a:cs typeface="Roboto" panose="02000000000000000000" pitchFamily="2" charset="0"/>
              </a:rPr>
              <a:t>random.</a:t>
            </a:r>
            <a:r>
              <a:rPr lang="en-US" b="1" dirty="0" err="1">
                <a:latin typeface="Roboto" panose="02000000000000000000" pitchFamily="2" charset="0"/>
                <a:ea typeface="Roboto" panose="02000000000000000000" pitchFamily="2" charset="0"/>
                <a:cs typeface="Roboto" panose="02000000000000000000" pitchFamily="2" charset="0"/>
              </a:rPr>
              <a:t>randint</a:t>
            </a:r>
            <a:r>
              <a:rPr lang="en-US" dirty="0">
                <a:latin typeface="Roboto" panose="02000000000000000000" pitchFamily="2" charset="0"/>
                <a:ea typeface="Roboto" panose="02000000000000000000" pitchFamily="2" charset="0"/>
                <a:cs typeface="Roboto" panose="02000000000000000000" pitchFamily="2" charset="0"/>
              </a:rPr>
              <a:t>(5,8))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gives a random integer </a:t>
            </a:r>
            <a:r>
              <a:rPr lang="en-US" b="1" i="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including both end point</a:t>
            </a:r>
            <a:endParaRPr lang="en-US" b="1" i="1" dirty="0">
              <a:latin typeface="Roboto" panose="02000000000000000000" pitchFamily="2" charset="0"/>
              <a:ea typeface="Roboto" panose="02000000000000000000" pitchFamily="2" charset="0"/>
              <a:cs typeface="Roboto" panose="02000000000000000000" pitchFamily="2" charset="0"/>
            </a:endParaRPr>
          </a:p>
          <a:p>
            <a:pPr marL="342900" indent="-342900">
              <a:buFontTx/>
              <a:buAutoNum type="alphaLcPeriod"/>
            </a:pPr>
            <a:endParaRPr lang="en-US" b="1" dirty="0">
              <a:latin typeface="Roboto" panose="02000000000000000000" pitchFamily="2" charset="0"/>
              <a:ea typeface="Roboto" panose="02000000000000000000" pitchFamily="2" charset="0"/>
              <a:cs typeface="Roboto" panose="02000000000000000000" pitchFamily="2" charset="0"/>
            </a:endParaRPr>
          </a:p>
          <a:p>
            <a:pPr marL="342900" indent="-342900">
              <a:buAutoNum type="alphaLcPeriod"/>
            </a:pPr>
            <a:endParaRPr lang="en-US" dirty="0"/>
          </a:p>
          <a:p>
            <a:endParaRPr lang="en-US" b="1" dirty="0"/>
          </a:p>
        </p:txBody>
      </p:sp>
    </p:spTree>
    <p:extLst>
      <p:ext uri="{BB962C8B-B14F-4D97-AF65-F5344CB8AC3E}">
        <p14:creationId xmlns:p14="http://schemas.microsoft.com/office/powerpoint/2010/main" val="401306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600" b="1" kern="1200" dirty="0">
                <a:solidFill>
                  <a:srgbClr val="FFFFFF"/>
                </a:solidFill>
                <a:latin typeface="+mj-lt"/>
                <a:ea typeface="+mj-ea"/>
                <a:cs typeface="+mj-cs"/>
              </a:rPr>
              <a:t>BOOLEAN</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24</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572759" y="136525"/>
            <a:ext cx="8352148" cy="6401753"/>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bool</a:t>
            </a:r>
          </a:p>
          <a:p>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Booleans represent one of two values: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True</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or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False</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[First letter is </a:t>
            </a:r>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caps</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p>
          <a:p>
            <a:endPar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endParaRPr>
          </a:p>
          <a:p>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Eg</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x = True  print(type(x)) = &lt;class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'bool</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’&gt;</a:t>
            </a:r>
          </a:p>
          <a:p>
            <a:endPar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endParaRPr>
          </a:p>
          <a:p>
            <a:r>
              <a:rPr lang="en-US" sz="2000" b="1" i="1" dirty="0">
                <a:latin typeface="Roboto" panose="02000000000000000000" pitchFamily="2" charset="0"/>
                <a:ea typeface="Roboto" panose="02000000000000000000" pitchFamily="2" charset="0"/>
                <a:cs typeface="Roboto" panose="02000000000000000000" pitchFamily="2" charset="0"/>
              </a:rPr>
              <a:t>Every Values and Variables can be Evaluated to Booleans</a:t>
            </a:r>
          </a:p>
          <a:p>
            <a:r>
              <a:rPr lang="en-US" b="1" dirty="0">
                <a:latin typeface="Roboto" panose="02000000000000000000" pitchFamily="2" charset="0"/>
                <a:ea typeface="Roboto" panose="02000000000000000000" pitchFamily="2" charset="0"/>
                <a:cs typeface="Roboto" panose="02000000000000000000" pitchFamily="2" charset="0"/>
              </a:rPr>
              <a:t>	</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Any</a:t>
            </a:r>
            <a:r>
              <a:rPr lang="en-US" b="1" dirty="0">
                <a:latin typeface="Roboto" panose="02000000000000000000" pitchFamily="2" charset="0"/>
                <a:ea typeface="Roboto" panose="02000000000000000000" pitchFamily="2" charset="0"/>
                <a:cs typeface="Roboto" panose="02000000000000000000" pitchFamily="2" charset="0"/>
              </a:rPr>
              <a:t> string </a:t>
            </a:r>
            <a:r>
              <a:rPr lang="en-US" dirty="0">
                <a:latin typeface="Roboto" panose="02000000000000000000" pitchFamily="2" charset="0"/>
                <a:ea typeface="Roboto" panose="02000000000000000000" pitchFamily="2" charset="0"/>
                <a:cs typeface="Roboto" panose="02000000000000000000" pitchFamily="2" charset="0"/>
              </a:rPr>
              <a:t>is</a:t>
            </a:r>
            <a:r>
              <a:rPr lang="en-US" b="1" dirty="0">
                <a:latin typeface="Roboto" panose="02000000000000000000" pitchFamily="2" charset="0"/>
                <a:ea typeface="Roboto" panose="02000000000000000000" pitchFamily="2" charset="0"/>
                <a:cs typeface="Roboto" panose="02000000000000000000" pitchFamily="2" charset="0"/>
              </a:rPr>
              <a:t> </a:t>
            </a:r>
            <a:r>
              <a:rPr lang="en-US" b="1" i="1" dirty="0">
                <a:latin typeface="Roboto" panose="02000000000000000000" pitchFamily="2" charset="0"/>
                <a:ea typeface="Roboto" panose="02000000000000000000" pitchFamily="2" charset="0"/>
                <a:cs typeface="Roboto" panose="02000000000000000000" pitchFamily="2" charset="0"/>
              </a:rPr>
              <a:t>True</a:t>
            </a:r>
            <a:r>
              <a:rPr lang="en-US" b="1" dirty="0">
                <a:latin typeface="Roboto" panose="02000000000000000000" pitchFamily="2" charset="0"/>
                <a:ea typeface="Roboto" panose="02000000000000000000" pitchFamily="2" charset="0"/>
                <a:cs typeface="Roboto" panose="02000000000000000000" pitchFamily="2" charset="0"/>
              </a:rPr>
              <a:t>, </a:t>
            </a:r>
            <a:r>
              <a:rPr lang="en-US" b="1" i="1" dirty="0">
                <a:latin typeface="Roboto" panose="02000000000000000000" pitchFamily="2" charset="0"/>
                <a:ea typeface="Roboto" panose="02000000000000000000" pitchFamily="2" charset="0"/>
                <a:cs typeface="Roboto" panose="02000000000000000000" pitchFamily="2" charset="0"/>
              </a:rPr>
              <a:t>except</a:t>
            </a:r>
            <a:r>
              <a:rPr lang="en-US" b="1" dirty="0">
                <a:latin typeface="Roboto" panose="02000000000000000000" pitchFamily="2" charset="0"/>
                <a:ea typeface="Roboto" panose="02000000000000000000" pitchFamily="2" charset="0"/>
                <a:cs typeface="Roboto" panose="02000000000000000000" pitchFamily="2" charset="0"/>
              </a:rPr>
              <a:t>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empty</a:t>
            </a:r>
            <a:r>
              <a:rPr lang="en-US" b="1" dirty="0">
                <a:latin typeface="Roboto" panose="02000000000000000000" pitchFamily="2" charset="0"/>
                <a:ea typeface="Roboto" panose="02000000000000000000" pitchFamily="2" charset="0"/>
                <a:cs typeface="Roboto" panose="02000000000000000000" pitchFamily="2" charset="0"/>
              </a:rPr>
              <a:t> strings.</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Any</a:t>
            </a:r>
            <a:r>
              <a:rPr lang="en-US" b="1" dirty="0">
                <a:latin typeface="Roboto" panose="02000000000000000000" pitchFamily="2" charset="0"/>
                <a:ea typeface="Roboto" panose="02000000000000000000" pitchFamily="2" charset="0"/>
                <a:cs typeface="Roboto" panose="02000000000000000000" pitchFamily="2" charset="0"/>
              </a:rPr>
              <a:t> number </a:t>
            </a:r>
            <a:r>
              <a:rPr lang="en-US" dirty="0">
                <a:latin typeface="Roboto" panose="02000000000000000000" pitchFamily="2" charset="0"/>
                <a:ea typeface="Roboto" panose="02000000000000000000" pitchFamily="2" charset="0"/>
                <a:cs typeface="Roboto" panose="02000000000000000000" pitchFamily="2" charset="0"/>
              </a:rPr>
              <a:t>is</a:t>
            </a:r>
            <a:r>
              <a:rPr lang="en-US" b="1" dirty="0">
                <a:latin typeface="Roboto" panose="02000000000000000000" pitchFamily="2" charset="0"/>
                <a:ea typeface="Roboto" panose="02000000000000000000" pitchFamily="2" charset="0"/>
                <a:cs typeface="Roboto" panose="02000000000000000000" pitchFamily="2" charset="0"/>
              </a:rPr>
              <a:t> </a:t>
            </a:r>
            <a:r>
              <a:rPr lang="en-US" b="1" i="1" dirty="0">
                <a:latin typeface="Roboto" panose="02000000000000000000" pitchFamily="2" charset="0"/>
                <a:ea typeface="Roboto" panose="02000000000000000000" pitchFamily="2" charset="0"/>
                <a:cs typeface="Roboto" panose="02000000000000000000" pitchFamily="2" charset="0"/>
              </a:rPr>
              <a:t>True</a:t>
            </a:r>
            <a:r>
              <a:rPr lang="en-US" b="1" dirty="0">
                <a:latin typeface="Roboto" panose="02000000000000000000" pitchFamily="2" charset="0"/>
                <a:ea typeface="Roboto" panose="02000000000000000000" pitchFamily="2" charset="0"/>
                <a:cs typeface="Roboto" panose="02000000000000000000" pitchFamily="2" charset="0"/>
              </a:rPr>
              <a:t>, </a:t>
            </a:r>
            <a:r>
              <a:rPr lang="en-US" b="1" i="1" dirty="0">
                <a:latin typeface="Roboto" panose="02000000000000000000" pitchFamily="2" charset="0"/>
                <a:ea typeface="Roboto" panose="02000000000000000000" pitchFamily="2" charset="0"/>
                <a:cs typeface="Roboto" panose="02000000000000000000" pitchFamily="2" charset="0"/>
              </a:rPr>
              <a:t>except</a:t>
            </a:r>
            <a:r>
              <a:rPr lang="en-US" b="1" dirty="0">
                <a:latin typeface="Roboto" panose="02000000000000000000" pitchFamily="2" charset="0"/>
                <a:ea typeface="Roboto" panose="02000000000000000000" pitchFamily="2" charset="0"/>
                <a:cs typeface="Roboto" panose="02000000000000000000" pitchFamily="2" charset="0"/>
              </a:rPr>
              <a:t>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0</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Any</a:t>
            </a:r>
            <a:r>
              <a:rPr lang="en-US" b="1" dirty="0">
                <a:latin typeface="Roboto" panose="02000000000000000000" pitchFamily="2" charset="0"/>
                <a:ea typeface="Roboto" panose="02000000000000000000" pitchFamily="2" charset="0"/>
                <a:cs typeface="Roboto" panose="02000000000000000000" pitchFamily="2" charset="0"/>
              </a:rPr>
              <a:t> list, tuple, set, </a:t>
            </a:r>
            <a:r>
              <a:rPr lang="en-US" dirty="0">
                <a:latin typeface="Roboto" panose="02000000000000000000" pitchFamily="2" charset="0"/>
                <a:ea typeface="Roboto" panose="02000000000000000000" pitchFamily="2" charset="0"/>
                <a:cs typeface="Roboto" panose="02000000000000000000" pitchFamily="2" charset="0"/>
              </a:rPr>
              <a:t>and</a:t>
            </a:r>
            <a:r>
              <a:rPr lang="en-US" b="1" dirty="0">
                <a:latin typeface="Roboto" panose="02000000000000000000" pitchFamily="2" charset="0"/>
                <a:ea typeface="Roboto" panose="02000000000000000000" pitchFamily="2" charset="0"/>
                <a:cs typeface="Roboto" panose="02000000000000000000" pitchFamily="2" charset="0"/>
              </a:rPr>
              <a:t> dictionary </a:t>
            </a:r>
            <a:r>
              <a:rPr lang="en-US" dirty="0">
                <a:latin typeface="Roboto" panose="02000000000000000000" pitchFamily="2" charset="0"/>
                <a:ea typeface="Roboto" panose="02000000000000000000" pitchFamily="2" charset="0"/>
                <a:cs typeface="Roboto" panose="02000000000000000000" pitchFamily="2" charset="0"/>
              </a:rPr>
              <a:t>are</a:t>
            </a:r>
            <a:r>
              <a:rPr lang="en-US" b="1" dirty="0">
                <a:latin typeface="Roboto" panose="02000000000000000000" pitchFamily="2" charset="0"/>
                <a:ea typeface="Roboto" panose="02000000000000000000" pitchFamily="2" charset="0"/>
                <a:cs typeface="Roboto" panose="02000000000000000000" pitchFamily="2" charset="0"/>
              </a:rPr>
              <a:t> </a:t>
            </a:r>
            <a:r>
              <a:rPr lang="en-US" b="1" i="1" dirty="0">
                <a:latin typeface="Roboto" panose="02000000000000000000" pitchFamily="2" charset="0"/>
                <a:ea typeface="Roboto" panose="02000000000000000000" pitchFamily="2" charset="0"/>
                <a:cs typeface="Roboto" panose="02000000000000000000" pitchFamily="2" charset="0"/>
              </a:rPr>
              <a:t>True</a:t>
            </a:r>
            <a:r>
              <a:rPr lang="en-US" b="1" dirty="0">
                <a:latin typeface="Roboto" panose="02000000000000000000" pitchFamily="2" charset="0"/>
                <a:ea typeface="Roboto" panose="02000000000000000000" pitchFamily="2" charset="0"/>
                <a:cs typeface="Roboto" panose="02000000000000000000" pitchFamily="2" charset="0"/>
              </a:rPr>
              <a:t>, </a:t>
            </a:r>
            <a:r>
              <a:rPr lang="en-US" b="1" i="1" dirty="0">
                <a:latin typeface="Roboto" panose="02000000000000000000" pitchFamily="2" charset="0"/>
                <a:ea typeface="Roboto" panose="02000000000000000000" pitchFamily="2" charset="0"/>
                <a:cs typeface="Roboto" panose="02000000000000000000" pitchFamily="2" charset="0"/>
              </a:rPr>
              <a:t>except</a:t>
            </a:r>
            <a:r>
              <a:rPr lang="en-US" b="1" dirty="0">
                <a:latin typeface="Roboto" panose="02000000000000000000" pitchFamily="2" charset="0"/>
                <a:ea typeface="Roboto" panose="02000000000000000000" pitchFamily="2" charset="0"/>
                <a:cs typeface="Roboto" panose="02000000000000000000" pitchFamily="2" charset="0"/>
              </a:rPr>
              <a:t>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empty ones</a:t>
            </a:r>
          </a:p>
          <a:p>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Eg</a:t>
            </a:r>
            <a:r>
              <a:rPr lang="en-US" dirty="0">
                <a:latin typeface="Roboto" panose="02000000000000000000" pitchFamily="2" charset="0"/>
                <a:ea typeface="Roboto" panose="02000000000000000000" pitchFamily="2" charset="0"/>
                <a:cs typeface="Roboto" panose="02000000000000000000" pitchFamily="2" charset="0"/>
              </a:rPr>
              <a:t>: bool(None) | bool({}) | bool("") | bool(0)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False</a:t>
            </a:r>
          </a:p>
          <a:p>
            <a:endParaRPr lang="en-US" b="1" dirty="0">
              <a:solidFill>
                <a:srgbClr val="FF000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endParaRPr>
          </a:p>
          <a:p>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Note</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One more value, or object in this case, evaluates to False</a:t>
            </a:r>
          </a:p>
          <a:p>
            <a:r>
              <a:rPr lang="en-US" dirty="0">
                <a:latin typeface="Roboto" panose="02000000000000000000" pitchFamily="2" charset="0"/>
                <a:ea typeface="Roboto" panose="02000000000000000000" pitchFamily="2" charset="0"/>
                <a:cs typeface="Roboto" panose="02000000000000000000" pitchFamily="2" charset="0"/>
              </a:rPr>
              <a:t>if we have an objects that are made from a class with a </a:t>
            </a:r>
            <a:r>
              <a:rPr lang="en-US" sz="2400" b="1" dirty="0">
                <a:solidFill>
                  <a:srgbClr val="FF0000"/>
                </a:solidFill>
                <a:latin typeface="Roboto" panose="02000000000000000000" pitchFamily="2" charset="0"/>
                <a:ea typeface="Roboto" panose="02000000000000000000" pitchFamily="2" charset="0"/>
                <a:cs typeface="Roboto" panose="02000000000000000000" pitchFamily="2" charset="0"/>
              </a:rPr>
              <a:t>__</a:t>
            </a:r>
            <a:r>
              <a:rPr lang="en-US" sz="2400" b="1" dirty="0" err="1">
                <a:solidFill>
                  <a:srgbClr val="FF0000"/>
                </a:solidFill>
                <a:latin typeface="Roboto" panose="02000000000000000000" pitchFamily="2" charset="0"/>
                <a:ea typeface="Roboto" panose="02000000000000000000" pitchFamily="2" charset="0"/>
                <a:cs typeface="Roboto" panose="02000000000000000000" pitchFamily="2" charset="0"/>
              </a:rPr>
              <a:t>len</a:t>
            </a:r>
            <a:r>
              <a:rPr lang="en-US" sz="2400" b="1" dirty="0">
                <a:solidFill>
                  <a:srgbClr val="FF0000"/>
                </a:solidFill>
                <a:latin typeface="Roboto" panose="02000000000000000000" pitchFamily="2" charset="0"/>
                <a:ea typeface="Roboto" panose="02000000000000000000" pitchFamily="2" charset="0"/>
                <a:cs typeface="Roboto" panose="02000000000000000000" pitchFamily="2" charset="0"/>
              </a:rPr>
              <a:t>__</a:t>
            </a:r>
            <a:r>
              <a:rPr lang="en-US" dirty="0">
                <a:latin typeface="Roboto" panose="02000000000000000000" pitchFamily="2" charset="0"/>
                <a:ea typeface="Roboto" panose="02000000000000000000" pitchFamily="2" charset="0"/>
                <a:cs typeface="Roboto" panose="02000000000000000000" pitchFamily="2" charset="0"/>
              </a:rPr>
              <a:t> function that returns </a:t>
            </a:r>
            <a:r>
              <a:rPr lang="en-US" b="1" dirty="0">
                <a:latin typeface="Roboto" panose="02000000000000000000" pitchFamily="2" charset="0"/>
                <a:ea typeface="Roboto" panose="02000000000000000000" pitchFamily="2" charset="0"/>
                <a:cs typeface="Roboto" panose="02000000000000000000" pitchFamily="2" charset="0"/>
              </a:rPr>
              <a:t>0 </a:t>
            </a:r>
            <a:r>
              <a:rPr lang="en-US" dirty="0">
                <a:latin typeface="Roboto" panose="02000000000000000000" pitchFamily="2" charset="0"/>
                <a:ea typeface="Roboto" panose="02000000000000000000" pitchFamily="2" charset="0"/>
                <a:cs typeface="Roboto" panose="02000000000000000000" pitchFamily="2" charset="0"/>
              </a:rPr>
              <a:t>or </a:t>
            </a:r>
            <a:r>
              <a:rPr lang="en-US" b="1" dirty="0">
                <a:latin typeface="Roboto" panose="02000000000000000000" pitchFamily="2" charset="0"/>
                <a:ea typeface="Roboto" panose="02000000000000000000" pitchFamily="2" charset="0"/>
                <a:cs typeface="Roboto" panose="02000000000000000000" pitchFamily="2" charset="0"/>
              </a:rPr>
              <a:t>False</a:t>
            </a:r>
          </a:p>
          <a:p>
            <a:r>
              <a:rPr lang="en-US" dirty="0">
                <a:latin typeface="Roboto" panose="02000000000000000000" pitchFamily="2" charset="0"/>
                <a:ea typeface="Roboto" panose="02000000000000000000" pitchFamily="2" charset="0"/>
                <a:cs typeface="Roboto" panose="02000000000000000000" pitchFamily="2" charset="0"/>
              </a:rPr>
              <a:t>Eg:	class </a:t>
            </a:r>
            <a:r>
              <a:rPr lang="en-US" dirty="0" err="1">
                <a:latin typeface="Roboto" panose="02000000000000000000" pitchFamily="2" charset="0"/>
                <a:ea typeface="Roboto" panose="02000000000000000000" pitchFamily="2" charset="0"/>
                <a:cs typeface="Roboto" panose="02000000000000000000" pitchFamily="2" charset="0"/>
              </a:rPr>
              <a:t>myclass</a:t>
            </a:r>
            <a:r>
              <a:rPr lang="en-US" dirty="0">
                <a:latin typeface="Roboto" panose="02000000000000000000" pitchFamily="2" charset="0"/>
                <a:ea typeface="Roboto" panose="02000000000000000000" pitchFamily="2" charset="0"/>
                <a:cs typeface="Roboto" panose="02000000000000000000" pitchFamily="2" charset="0"/>
              </a:rPr>
              <a:t>():</a:t>
            </a:r>
          </a:p>
          <a:p>
            <a:r>
              <a:rPr lang="en-US" dirty="0">
                <a:latin typeface="Roboto" panose="02000000000000000000" pitchFamily="2" charset="0"/>
                <a:ea typeface="Roboto" panose="02000000000000000000" pitchFamily="2" charset="0"/>
                <a:cs typeface="Roboto" panose="02000000000000000000" pitchFamily="2" charset="0"/>
              </a:rPr>
              <a:t>  	  def __</a:t>
            </a:r>
            <a:r>
              <a:rPr lang="en-US" dirty="0" err="1">
                <a:latin typeface="Roboto" panose="02000000000000000000" pitchFamily="2" charset="0"/>
                <a:ea typeface="Roboto" panose="02000000000000000000" pitchFamily="2" charset="0"/>
                <a:cs typeface="Roboto" panose="02000000000000000000" pitchFamily="2" charset="0"/>
              </a:rPr>
              <a:t>len</a:t>
            </a:r>
            <a:r>
              <a:rPr lang="en-US" dirty="0">
                <a:latin typeface="Roboto" panose="02000000000000000000" pitchFamily="2" charset="0"/>
                <a:ea typeface="Roboto" panose="02000000000000000000" pitchFamily="2" charset="0"/>
                <a:cs typeface="Roboto" panose="02000000000000000000" pitchFamily="2" charset="0"/>
              </a:rPr>
              <a:t>__(self):</a:t>
            </a:r>
          </a:p>
          <a:p>
            <a:r>
              <a:rPr lang="en-US" dirty="0">
                <a:latin typeface="Roboto" panose="02000000000000000000" pitchFamily="2" charset="0"/>
                <a:ea typeface="Roboto" panose="02000000000000000000" pitchFamily="2" charset="0"/>
                <a:cs typeface="Roboto" panose="02000000000000000000" pitchFamily="2" charset="0"/>
              </a:rPr>
              <a:t>    	   return 0</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	</a:t>
            </a:r>
            <a:r>
              <a:rPr lang="en-US" dirty="0" err="1">
                <a:latin typeface="Roboto" panose="02000000000000000000" pitchFamily="2" charset="0"/>
                <a:ea typeface="Roboto" panose="02000000000000000000" pitchFamily="2" charset="0"/>
                <a:cs typeface="Roboto" panose="02000000000000000000" pitchFamily="2" charset="0"/>
              </a:rPr>
              <a:t>myobj</a:t>
            </a:r>
            <a:r>
              <a:rPr lang="en-US" dirty="0">
                <a:latin typeface="Roboto" panose="02000000000000000000" pitchFamily="2" charset="0"/>
                <a:ea typeface="Roboto" panose="02000000000000000000" pitchFamily="2" charset="0"/>
                <a:cs typeface="Roboto" panose="02000000000000000000" pitchFamily="2" charset="0"/>
              </a:rPr>
              <a:t> = </a:t>
            </a:r>
            <a:r>
              <a:rPr lang="en-US" dirty="0" err="1">
                <a:latin typeface="Roboto" panose="02000000000000000000" pitchFamily="2" charset="0"/>
                <a:ea typeface="Roboto" panose="02000000000000000000" pitchFamily="2" charset="0"/>
                <a:cs typeface="Roboto" panose="02000000000000000000" pitchFamily="2" charset="0"/>
              </a:rPr>
              <a:t>myclass</a:t>
            </a:r>
            <a:r>
              <a:rPr lang="en-US" dirty="0">
                <a:latin typeface="Roboto" panose="02000000000000000000" pitchFamily="2" charset="0"/>
                <a:ea typeface="Roboto" panose="02000000000000000000" pitchFamily="2" charset="0"/>
                <a:cs typeface="Roboto" panose="02000000000000000000" pitchFamily="2" charset="0"/>
              </a:rPr>
              <a:t>()</a:t>
            </a:r>
          </a:p>
          <a:p>
            <a:r>
              <a:rPr lang="en-US" dirty="0">
                <a:latin typeface="Roboto" panose="02000000000000000000" pitchFamily="2" charset="0"/>
                <a:ea typeface="Roboto" panose="02000000000000000000" pitchFamily="2" charset="0"/>
                <a:cs typeface="Roboto" panose="02000000000000000000" pitchFamily="2" charset="0"/>
              </a:rPr>
              <a:t>	print(bool(</a:t>
            </a:r>
            <a:r>
              <a:rPr lang="en-US" dirty="0" err="1">
                <a:latin typeface="Roboto" panose="02000000000000000000" pitchFamily="2" charset="0"/>
                <a:ea typeface="Roboto" panose="02000000000000000000" pitchFamily="2" charset="0"/>
                <a:cs typeface="Roboto" panose="02000000000000000000" pitchFamily="2" charset="0"/>
              </a:rPr>
              <a:t>myobj</a:t>
            </a:r>
            <a:r>
              <a:rPr lang="en-US"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False</a:t>
            </a:r>
            <a:endParaRPr lang="en-US" b="1" dirty="0">
              <a:latin typeface="Roboto" panose="02000000000000000000" pitchFamily="2" charset="0"/>
              <a:ea typeface="Roboto" panose="02000000000000000000" pitchFamily="2" charset="0"/>
              <a:cs typeface="Roboto" panose="02000000000000000000" pitchFamily="2" charset="0"/>
            </a:endParaRPr>
          </a:p>
          <a:p>
            <a:endParaRPr lang="en-US" dirty="0"/>
          </a:p>
        </p:txBody>
      </p:sp>
    </p:spTree>
    <p:extLst>
      <p:ext uri="{BB962C8B-B14F-4D97-AF65-F5344CB8AC3E}">
        <p14:creationId xmlns:p14="http://schemas.microsoft.com/office/powerpoint/2010/main" val="210880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COLLECTIONS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25</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572759" y="136525"/>
            <a:ext cx="8352148" cy="4893647"/>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Python Collections (Arrays)</a:t>
            </a:r>
          </a:p>
          <a:p>
            <a:endParaRPr lang="en-US" dirty="0"/>
          </a:p>
          <a:p>
            <a:r>
              <a:rPr lang="en-US" dirty="0">
                <a:latin typeface="Roboto" panose="02000000000000000000" pitchFamily="2" charset="0"/>
                <a:ea typeface="Roboto" panose="02000000000000000000" pitchFamily="2" charset="0"/>
                <a:cs typeface="Roboto" panose="02000000000000000000" pitchFamily="2" charset="0"/>
              </a:rPr>
              <a:t>There are </a:t>
            </a:r>
            <a:r>
              <a:rPr lang="en-US" b="1" dirty="0">
                <a:latin typeface="Roboto" panose="02000000000000000000" pitchFamily="2" charset="0"/>
                <a:ea typeface="Roboto" panose="02000000000000000000" pitchFamily="2" charset="0"/>
                <a:cs typeface="Roboto" panose="02000000000000000000" pitchFamily="2" charset="0"/>
              </a:rPr>
              <a:t>four</a:t>
            </a:r>
            <a:r>
              <a:rPr lang="en-US" dirty="0">
                <a:latin typeface="Roboto" panose="02000000000000000000" pitchFamily="2" charset="0"/>
                <a:ea typeface="Roboto" panose="02000000000000000000" pitchFamily="2" charset="0"/>
                <a:cs typeface="Roboto" panose="02000000000000000000" pitchFamily="2" charset="0"/>
              </a:rPr>
              <a:t> collection data types in the Python programming language:</a:t>
            </a:r>
          </a:p>
          <a:p>
            <a:endParaRPr lang="en-US"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b="1" dirty="0">
                <a:latin typeface="Roboto" panose="02000000000000000000" pitchFamily="2" charset="0"/>
                <a:ea typeface="Roboto" panose="02000000000000000000" pitchFamily="2" charset="0"/>
                <a:cs typeface="Roboto" panose="02000000000000000000" pitchFamily="2" charset="0"/>
              </a:rPr>
              <a:t>List</a:t>
            </a:r>
            <a:r>
              <a:rPr lang="en-US" dirty="0">
                <a:latin typeface="Roboto" panose="02000000000000000000" pitchFamily="2" charset="0"/>
                <a:ea typeface="Roboto" panose="02000000000000000000" pitchFamily="2" charset="0"/>
                <a:cs typeface="Roboto" panose="02000000000000000000" pitchFamily="2" charset="0"/>
              </a:rPr>
              <a:t> is a collection which is ordered and changeable. Allows duplicate members.</a:t>
            </a:r>
          </a:p>
          <a:p>
            <a:pPr marL="285750" indent="-285750">
              <a:buFont typeface="Arial" panose="020B0604020202020204" pitchFamily="34" charset="0"/>
              <a:buChar char="•"/>
            </a:pPr>
            <a:r>
              <a:rPr lang="en-US" b="1" dirty="0">
                <a:latin typeface="Roboto" panose="02000000000000000000" pitchFamily="2" charset="0"/>
                <a:ea typeface="Roboto" panose="02000000000000000000" pitchFamily="2" charset="0"/>
                <a:cs typeface="Roboto" panose="02000000000000000000" pitchFamily="2" charset="0"/>
              </a:rPr>
              <a:t>Tuple</a:t>
            </a:r>
            <a:r>
              <a:rPr lang="en-US" dirty="0">
                <a:latin typeface="Roboto" panose="02000000000000000000" pitchFamily="2" charset="0"/>
                <a:ea typeface="Roboto" panose="02000000000000000000" pitchFamily="2" charset="0"/>
                <a:cs typeface="Roboto" panose="02000000000000000000" pitchFamily="2" charset="0"/>
              </a:rPr>
              <a:t> is a collection which is ordered and unchangeable. Allows duplicate members.</a:t>
            </a:r>
          </a:p>
          <a:p>
            <a:pPr marL="285750" indent="-285750">
              <a:buFont typeface="Arial" panose="020B0604020202020204" pitchFamily="34" charset="0"/>
              <a:buChar char="•"/>
            </a:pPr>
            <a:r>
              <a:rPr lang="en-US" b="1" dirty="0">
                <a:latin typeface="Roboto" panose="02000000000000000000" pitchFamily="2" charset="0"/>
                <a:ea typeface="Roboto" panose="02000000000000000000" pitchFamily="2" charset="0"/>
                <a:cs typeface="Roboto" panose="02000000000000000000" pitchFamily="2" charset="0"/>
              </a:rPr>
              <a:t>Set</a:t>
            </a:r>
            <a:r>
              <a:rPr lang="en-US" dirty="0">
                <a:latin typeface="Roboto" panose="02000000000000000000" pitchFamily="2" charset="0"/>
                <a:ea typeface="Roboto" panose="02000000000000000000" pitchFamily="2" charset="0"/>
                <a:cs typeface="Roboto" panose="02000000000000000000" pitchFamily="2" charset="0"/>
              </a:rPr>
              <a:t> is a collection which is unordered and unindexed. No duplicate members.</a:t>
            </a:r>
          </a:p>
          <a:p>
            <a:pPr marL="285750" indent="-285750">
              <a:buFont typeface="Arial" panose="020B0604020202020204" pitchFamily="34" charset="0"/>
              <a:buChar char="•"/>
            </a:pPr>
            <a:r>
              <a:rPr lang="en-US" b="1" dirty="0">
                <a:latin typeface="Roboto" panose="02000000000000000000" pitchFamily="2" charset="0"/>
                <a:ea typeface="Roboto" panose="02000000000000000000" pitchFamily="2" charset="0"/>
                <a:cs typeface="Roboto" panose="02000000000000000000" pitchFamily="2" charset="0"/>
              </a:rPr>
              <a:t>Dictionary</a:t>
            </a:r>
            <a:r>
              <a:rPr lang="en-US" dirty="0">
                <a:latin typeface="Roboto" panose="02000000000000000000" pitchFamily="2" charset="0"/>
                <a:ea typeface="Roboto" panose="02000000000000000000" pitchFamily="2" charset="0"/>
                <a:cs typeface="Roboto" panose="02000000000000000000" pitchFamily="2" charset="0"/>
              </a:rPr>
              <a:t> is a collection which is unordered, changeable and indexed. No duplicate members.</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b="1" dirty="0">
                <a:latin typeface="Roboto" panose="02000000000000000000" pitchFamily="2" charset="0"/>
                <a:ea typeface="Roboto" panose="02000000000000000000" pitchFamily="2" charset="0"/>
                <a:cs typeface="Roboto" panose="02000000000000000000" pitchFamily="2" charset="0"/>
              </a:rPr>
              <a:t>In Python</a:t>
            </a:r>
            <a:r>
              <a:rPr lang="en-US" dirty="0">
                <a:latin typeface="Roboto" panose="02000000000000000000" pitchFamily="2" charset="0"/>
                <a:ea typeface="Roboto" panose="02000000000000000000" pitchFamily="2" charset="0"/>
                <a:cs typeface="Roboto" panose="02000000000000000000" pitchFamily="2" charset="0"/>
              </a:rPr>
              <a:t>:</a:t>
            </a:r>
          </a:p>
          <a:p>
            <a:r>
              <a:rPr lang="en-US" b="1" dirty="0">
                <a:latin typeface="Roboto" panose="02000000000000000000" pitchFamily="2" charset="0"/>
                <a:ea typeface="Roboto" panose="02000000000000000000" pitchFamily="2" charset="0"/>
                <a:cs typeface="Roboto" panose="02000000000000000000" pitchFamily="2" charset="0"/>
              </a:rPr>
              <a:t>Objects</a:t>
            </a:r>
            <a:r>
              <a:rPr lang="en-US" dirty="0">
                <a:latin typeface="Roboto" panose="02000000000000000000" pitchFamily="2" charset="0"/>
                <a:ea typeface="Roboto" panose="02000000000000000000" pitchFamily="2" charset="0"/>
                <a:cs typeface="Roboto" panose="02000000000000000000" pitchFamily="2" charset="0"/>
              </a:rPr>
              <a:t> of built-in types like (</a:t>
            </a:r>
            <a:r>
              <a:rPr lang="en-US" b="1" dirty="0">
                <a:latin typeface="Roboto" panose="02000000000000000000" pitchFamily="2" charset="0"/>
                <a:ea typeface="Roboto" panose="02000000000000000000" pitchFamily="2" charset="0"/>
                <a:cs typeface="Roboto" panose="02000000000000000000" pitchFamily="2" charset="0"/>
              </a:rPr>
              <a:t>int, float, bool, str, tuple, </a:t>
            </a:r>
            <a:r>
              <a:rPr lang="en-US" b="1" dirty="0" err="1">
                <a:latin typeface="Roboto" panose="02000000000000000000" pitchFamily="2" charset="0"/>
                <a:ea typeface="Roboto" panose="02000000000000000000" pitchFamily="2" charset="0"/>
                <a:cs typeface="Roboto" panose="02000000000000000000" pitchFamily="2" charset="0"/>
              </a:rPr>
              <a:t>unicode</a:t>
            </a:r>
            <a:r>
              <a:rPr lang="en-US" dirty="0">
                <a:latin typeface="Roboto" panose="02000000000000000000" pitchFamily="2" charset="0"/>
                <a:ea typeface="Roboto" panose="02000000000000000000" pitchFamily="2" charset="0"/>
                <a:cs typeface="Roboto" panose="02000000000000000000" pitchFamily="2" charset="0"/>
              </a:rPr>
              <a:t>) are </a:t>
            </a:r>
            <a:r>
              <a:rPr lang="en-US" b="1" dirty="0">
                <a:latin typeface="Roboto" panose="02000000000000000000" pitchFamily="2" charset="0"/>
                <a:ea typeface="Roboto" panose="02000000000000000000" pitchFamily="2" charset="0"/>
                <a:cs typeface="Roboto" panose="02000000000000000000" pitchFamily="2" charset="0"/>
              </a:rPr>
              <a:t>immutable</a:t>
            </a: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Objects</a:t>
            </a:r>
            <a:r>
              <a:rPr lang="en-US" dirty="0">
                <a:latin typeface="Roboto" panose="02000000000000000000" pitchFamily="2" charset="0"/>
                <a:ea typeface="Roboto" panose="02000000000000000000" pitchFamily="2" charset="0"/>
                <a:cs typeface="Roboto" panose="02000000000000000000" pitchFamily="2" charset="0"/>
              </a:rPr>
              <a:t> of built-in types like (</a:t>
            </a:r>
            <a:r>
              <a:rPr lang="en-US" b="1" dirty="0">
                <a:latin typeface="Roboto" panose="02000000000000000000" pitchFamily="2" charset="0"/>
                <a:ea typeface="Roboto" panose="02000000000000000000" pitchFamily="2" charset="0"/>
                <a:cs typeface="Roboto" panose="02000000000000000000" pitchFamily="2" charset="0"/>
              </a:rPr>
              <a:t>list, set, </a:t>
            </a:r>
            <a:r>
              <a:rPr lang="en-US" b="1" dirty="0" err="1">
                <a:latin typeface="Roboto" panose="02000000000000000000" pitchFamily="2" charset="0"/>
                <a:ea typeface="Roboto" panose="02000000000000000000" pitchFamily="2" charset="0"/>
                <a:cs typeface="Roboto" panose="02000000000000000000" pitchFamily="2" charset="0"/>
              </a:rPr>
              <a:t>dict</a:t>
            </a:r>
            <a:r>
              <a:rPr lang="en-US" dirty="0">
                <a:latin typeface="Roboto" panose="02000000000000000000" pitchFamily="2" charset="0"/>
                <a:ea typeface="Roboto" panose="02000000000000000000" pitchFamily="2" charset="0"/>
                <a:cs typeface="Roboto" panose="02000000000000000000" pitchFamily="2" charset="0"/>
              </a:rPr>
              <a:t>) are mutable. </a:t>
            </a:r>
          </a:p>
          <a:p>
            <a:r>
              <a:rPr lang="en-US" dirty="0">
                <a:latin typeface="Roboto" panose="02000000000000000000" pitchFamily="2" charset="0"/>
                <a:ea typeface="Roboto" panose="02000000000000000000" pitchFamily="2" charset="0"/>
                <a:cs typeface="Roboto" panose="02000000000000000000" pitchFamily="2" charset="0"/>
              </a:rPr>
              <a:t>Custom classes are generally mutable.</a:t>
            </a:r>
          </a:p>
          <a:p>
            <a:endParaRPr lang="en-US" b="1" dirty="0"/>
          </a:p>
        </p:txBody>
      </p:sp>
    </p:spTree>
    <p:extLst>
      <p:ext uri="{BB962C8B-B14F-4D97-AF65-F5344CB8AC3E}">
        <p14:creationId xmlns:p14="http://schemas.microsoft.com/office/powerpoint/2010/main" val="340914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COLLECTIONS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26</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572759" y="136525"/>
            <a:ext cx="8352148" cy="6832640"/>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List [ ]</a:t>
            </a:r>
          </a:p>
          <a:p>
            <a:endParaRPr lang="en-US" dirty="0"/>
          </a:p>
          <a:p>
            <a:r>
              <a:rPr lang="en-US" dirty="0">
                <a:latin typeface="Roboto" panose="02000000000000000000" pitchFamily="2" charset="0"/>
                <a:ea typeface="Roboto" panose="02000000000000000000" pitchFamily="2" charset="0"/>
                <a:cs typeface="Roboto" panose="02000000000000000000" pitchFamily="2" charset="0"/>
              </a:rPr>
              <a:t>A list is a collection which is </a:t>
            </a:r>
            <a:r>
              <a:rPr lang="en-US" b="1" dirty="0">
                <a:latin typeface="Roboto" panose="02000000000000000000" pitchFamily="2" charset="0"/>
                <a:ea typeface="Roboto" panose="02000000000000000000" pitchFamily="2" charset="0"/>
                <a:cs typeface="Roboto" panose="02000000000000000000" pitchFamily="2" charset="0"/>
              </a:rPr>
              <a:t>ordered [</a:t>
            </a:r>
            <a:r>
              <a:rPr lang="en-US" sz="1600" dirty="0">
                <a:latin typeface="Roboto" panose="02000000000000000000" pitchFamily="2" charset="0"/>
                <a:ea typeface="Roboto" panose="02000000000000000000" pitchFamily="2" charset="0"/>
                <a:cs typeface="Roboto" panose="02000000000000000000" pitchFamily="2" charset="0"/>
              </a:rPr>
              <a:t>maintain insertion order</a:t>
            </a:r>
            <a:r>
              <a:rPr lang="en-US" sz="2000" b="1" dirty="0">
                <a:latin typeface="Roboto" panose="02000000000000000000" pitchFamily="2" charset="0"/>
                <a:ea typeface="Roboto" panose="02000000000000000000" pitchFamily="2" charset="0"/>
                <a:cs typeface="Roboto" panose="02000000000000000000" pitchFamily="2" charset="0"/>
              </a:rPr>
              <a:t>]</a:t>
            </a:r>
            <a:r>
              <a:rPr lang="en-US" dirty="0">
                <a:latin typeface="Roboto" panose="02000000000000000000" pitchFamily="2" charset="0"/>
                <a:ea typeface="Roboto" panose="02000000000000000000" pitchFamily="2" charset="0"/>
                <a:cs typeface="Roboto" panose="02000000000000000000" pitchFamily="2" charset="0"/>
              </a:rPr>
              <a:t> and changeable/</a:t>
            </a:r>
            <a:r>
              <a:rPr lang="en-US" b="1" dirty="0">
                <a:latin typeface="Roboto" panose="02000000000000000000" pitchFamily="2" charset="0"/>
                <a:ea typeface="Roboto" panose="02000000000000000000" pitchFamily="2" charset="0"/>
                <a:cs typeface="Roboto" panose="02000000000000000000" pitchFamily="2" charset="0"/>
              </a:rPr>
              <a:t>MUTABLE</a:t>
            </a:r>
            <a:r>
              <a:rPr lang="en-US" dirty="0">
                <a:latin typeface="Roboto" panose="02000000000000000000" pitchFamily="2" charset="0"/>
                <a:ea typeface="Roboto" panose="02000000000000000000" pitchFamily="2" charset="0"/>
                <a:cs typeface="Roboto" panose="02000000000000000000" pitchFamily="2" charset="0"/>
              </a:rPr>
              <a:t>. </a:t>
            </a:r>
          </a:p>
          <a:p>
            <a:r>
              <a:rPr lang="en-US" dirty="0">
                <a:latin typeface="Roboto" panose="02000000000000000000" pitchFamily="2" charset="0"/>
                <a:ea typeface="Roboto" panose="02000000000000000000" pitchFamily="2" charset="0"/>
                <a:cs typeface="Roboto" panose="02000000000000000000" pitchFamily="2" charset="0"/>
              </a:rPr>
              <a:t>In Python lists are written with square brackets </a:t>
            </a:r>
            <a:r>
              <a:rPr lang="en-US" sz="2000" b="1" dirty="0">
                <a:solidFill>
                  <a:srgbClr val="FF0000"/>
                </a:solidFill>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a:t>
            </a:r>
          </a:p>
          <a:p>
            <a:r>
              <a:rPr lang="en-US" b="1" dirty="0">
                <a:latin typeface="Roboto" panose="02000000000000000000" pitchFamily="2" charset="0"/>
                <a:ea typeface="Roboto" panose="02000000000000000000" pitchFamily="2" charset="0"/>
                <a:cs typeface="Roboto" panose="02000000000000000000" pitchFamily="2" charset="0"/>
              </a:rPr>
              <a:t>It can contain different types of data in a single object</a:t>
            </a:r>
          </a:p>
          <a:p>
            <a:r>
              <a:rPr lang="en-US" dirty="0">
                <a:latin typeface="Roboto" panose="02000000000000000000" pitchFamily="2" charset="0"/>
                <a:ea typeface="Roboto" panose="02000000000000000000" pitchFamily="2" charset="0"/>
                <a:cs typeface="Roboto" panose="02000000000000000000" pitchFamily="2" charset="0"/>
              </a:rPr>
              <a:t>#</a:t>
            </a:r>
            <a:r>
              <a:rPr lang="en-US" b="1" dirty="0">
                <a:latin typeface="Roboto" panose="02000000000000000000" pitchFamily="2" charset="0"/>
                <a:ea typeface="Roboto" panose="02000000000000000000" pitchFamily="2" charset="0"/>
                <a:cs typeface="Roboto" panose="02000000000000000000" pitchFamily="2" charset="0"/>
              </a:rPr>
              <a:t>Mutable</a:t>
            </a:r>
            <a:endParaRPr lang="en-US"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	a =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a:t>
            </a:r>
            <a:r>
              <a:rPr lang="en-US" dirty="0">
                <a:latin typeface="Roboto" panose="02000000000000000000" pitchFamily="2" charset="0"/>
                <a:ea typeface="Roboto" panose="02000000000000000000" pitchFamily="2" charset="0"/>
                <a:cs typeface="Roboto" panose="02000000000000000000" pitchFamily="2" charset="0"/>
              </a:rPr>
              <a:t>"apples", "bananas", "oranges“,85,-65</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 {id: 5678}</a:t>
            </a:r>
          </a:p>
          <a:p>
            <a:r>
              <a:rPr lang="en-US" dirty="0">
                <a:latin typeface="Roboto" panose="02000000000000000000" pitchFamily="2" charset="0"/>
                <a:ea typeface="Roboto" panose="02000000000000000000" pitchFamily="2" charset="0"/>
                <a:cs typeface="Roboto" panose="02000000000000000000" pitchFamily="2" charset="0"/>
              </a:rPr>
              <a:t>	a[0] = "berries“</a:t>
            </a:r>
          </a:p>
          <a:p>
            <a:r>
              <a:rPr lang="en-US" dirty="0">
                <a:latin typeface="Roboto" panose="02000000000000000000" pitchFamily="2" charset="0"/>
                <a:ea typeface="Roboto" panose="02000000000000000000" pitchFamily="2" charset="0"/>
                <a:cs typeface="Roboto" panose="02000000000000000000" pitchFamily="2" charset="0"/>
              </a:rPr>
              <a:t>	&gt;&gt;a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['berries', 'bananas', 'oranges’,85,-65] {id: 5678}</a:t>
            </a:r>
          </a:p>
          <a:p>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Accessing Values</a:t>
            </a:r>
          </a:p>
          <a:p>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a[1]  </a:t>
            </a:r>
            <a:r>
              <a:rPr lang="en-US" dirty="0">
                <a:latin typeface="Roboto" panose="02000000000000000000" pitchFamily="2" charset="0"/>
                <a:ea typeface="Roboto" panose="02000000000000000000" pitchFamily="2" charset="0"/>
                <a:cs typeface="Roboto" panose="02000000000000000000" pitchFamily="2" charset="0"/>
              </a:rPr>
              <a:t>bananas</a:t>
            </a:r>
          </a:p>
          <a:p>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a[2:4]  [‘oranges’,85]</a:t>
            </a:r>
          </a:p>
          <a:p>
            <a:r>
              <a:rPr lang="en-US" b="1" dirty="0">
                <a:latin typeface="Roboto" panose="02000000000000000000" pitchFamily="2" charset="0"/>
                <a:ea typeface="Roboto" panose="02000000000000000000" pitchFamily="2" charset="0"/>
                <a:cs typeface="Roboto" panose="02000000000000000000" pitchFamily="2" charset="0"/>
              </a:rPr>
              <a:t>Note:</a:t>
            </a:r>
            <a:r>
              <a:rPr lang="en-US" dirty="0">
                <a:latin typeface="Roboto" panose="02000000000000000000" pitchFamily="2" charset="0"/>
                <a:ea typeface="Roboto" panose="02000000000000000000" pitchFamily="2" charset="0"/>
                <a:cs typeface="Roboto" panose="02000000000000000000" pitchFamily="2" charset="0"/>
              </a:rPr>
              <a:t> </a:t>
            </a:r>
            <a:r>
              <a:rPr lang="en-US" dirty="0">
                <a:highlight>
                  <a:srgbClr val="FFFF00"/>
                </a:highlight>
                <a:latin typeface="Roboto" panose="02000000000000000000" pitchFamily="2" charset="0"/>
                <a:ea typeface="Roboto" panose="02000000000000000000" pitchFamily="2" charset="0"/>
                <a:cs typeface="Roboto" panose="02000000000000000000" pitchFamily="2" charset="0"/>
              </a:rPr>
              <a:t>The search will start at index 2 (</a:t>
            </a:r>
            <a:r>
              <a:rPr lang="en-US" b="1" dirty="0">
                <a:highlight>
                  <a:srgbClr val="FFFF00"/>
                </a:highlight>
                <a:latin typeface="Roboto" panose="02000000000000000000" pitchFamily="2" charset="0"/>
                <a:ea typeface="Roboto" panose="02000000000000000000" pitchFamily="2" charset="0"/>
                <a:cs typeface="Roboto" panose="02000000000000000000" pitchFamily="2" charset="0"/>
              </a:rPr>
              <a:t>included</a:t>
            </a:r>
            <a:r>
              <a:rPr lang="en-US" dirty="0">
                <a:highlight>
                  <a:srgbClr val="FFFF00"/>
                </a:highlight>
                <a:latin typeface="Roboto" panose="02000000000000000000" pitchFamily="2" charset="0"/>
                <a:ea typeface="Roboto" panose="02000000000000000000" pitchFamily="2" charset="0"/>
                <a:cs typeface="Roboto" panose="02000000000000000000" pitchFamily="2" charset="0"/>
              </a:rPr>
              <a:t>) and end at index 4 (</a:t>
            </a:r>
            <a:r>
              <a:rPr lang="en-US" b="1" dirty="0">
                <a:solidFill>
                  <a:srgbClr val="FF0000"/>
                </a:solidFill>
                <a:highlight>
                  <a:srgbClr val="FFFF00"/>
                </a:highlight>
                <a:latin typeface="Roboto" panose="02000000000000000000" pitchFamily="2" charset="0"/>
                <a:ea typeface="Roboto" panose="02000000000000000000" pitchFamily="2" charset="0"/>
                <a:cs typeface="Roboto" panose="02000000000000000000" pitchFamily="2" charset="0"/>
              </a:rPr>
              <a:t>not included</a:t>
            </a:r>
            <a:r>
              <a:rPr lang="en-US" dirty="0">
                <a:highlight>
                  <a:srgbClr val="FFFF00"/>
                </a:highlight>
                <a:latin typeface="Roboto" panose="02000000000000000000" pitchFamily="2" charset="0"/>
                <a:ea typeface="Roboto" panose="02000000000000000000" pitchFamily="2" charset="0"/>
                <a:cs typeface="Roboto" panose="02000000000000000000" pitchFamily="2" charset="0"/>
              </a:rPr>
              <a:t>).</a:t>
            </a:r>
          </a:p>
          <a:p>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a:t>
            </a:r>
            <a:r>
              <a:rPr lang="en-US" sz="2000" dirty="0">
                <a:solidFill>
                  <a:srgbClr val="FF000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2]  85 	</a:t>
            </a:r>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Note: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-1</a:t>
            </a:r>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refers to Last Item</a:t>
            </a:r>
          </a:p>
          <a:p>
            <a:endPar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endParaRPr>
          </a:p>
          <a:p>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Add Item</a:t>
            </a:r>
          </a:p>
          <a:p>
            <a:r>
              <a:rPr lang="en-US" dirty="0">
                <a:latin typeface="Roboto" panose="02000000000000000000" pitchFamily="2" charset="0"/>
                <a:ea typeface="Roboto" panose="02000000000000000000" pitchFamily="2" charset="0"/>
                <a:cs typeface="Roboto" panose="02000000000000000000" pitchFamily="2" charset="0"/>
              </a:rPr>
              <a:t>A] To add an item </a:t>
            </a:r>
            <a:r>
              <a:rPr lang="en-US" b="1" i="1" dirty="0">
                <a:latin typeface="Roboto" panose="02000000000000000000" pitchFamily="2" charset="0"/>
                <a:ea typeface="Roboto" panose="02000000000000000000" pitchFamily="2" charset="0"/>
                <a:cs typeface="Roboto" panose="02000000000000000000" pitchFamily="2" charset="0"/>
              </a:rPr>
              <a:t>to the </a:t>
            </a:r>
            <a:r>
              <a:rPr lang="en-US" b="1" i="1" dirty="0">
                <a:solidFill>
                  <a:srgbClr val="FF0000"/>
                </a:solidFill>
                <a:latin typeface="Roboto" panose="02000000000000000000" pitchFamily="2" charset="0"/>
                <a:ea typeface="Roboto" panose="02000000000000000000" pitchFamily="2" charset="0"/>
                <a:cs typeface="Roboto" panose="02000000000000000000" pitchFamily="2" charset="0"/>
              </a:rPr>
              <a:t>end</a:t>
            </a:r>
            <a:r>
              <a:rPr lang="en-US" b="1" i="1" dirty="0">
                <a:latin typeface="Roboto" panose="02000000000000000000" pitchFamily="2" charset="0"/>
                <a:ea typeface="Roboto" panose="02000000000000000000" pitchFamily="2" charset="0"/>
                <a:cs typeface="Roboto" panose="02000000000000000000" pitchFamily="2" charset="0"/>
              </a:rPr>
              <a:t> of the list</a:t>
            </a:r>
            <a:r>
              <a:rPr lang="en-US" dirty="0">
                <a:latin typeface="Roboto" panose="02000000000000000000" pitchFamily="2" charset="0"/>
                <a:ea typeface="Roboto" panose="02000000000000000000" pitchFamily="2" charset="0"/>
                <a:cs typeface="Roboto" panose="02000000000000000000" pitchFamily="2" charset="0"/>
              </a:rPr>
              <a:t>, use the </a:t>
            </a:r>
            <a:r>
              <a:rPr lang="en-US" b="1" i="1" dirty="0">
                <a:solidFill>
                  <a:srgbClr val="FF0000"/>
                </a:solidFill>
                <a:latin typeface="Roboto" panose="02000000000000000000" pitchFamily="2" charset="0"/>
                <a:ea typeface="Roboto" panose="02000000000000000000" pitchFamily="2" charset="0"/>
                <a:cs typeface="Roboto" panose="02000000000000000000" pitchFamily="2" charset="0"/>
              </a:rPr>
              <a:t>append() </a:t>
            </a:r>
            <a:r>
              <a:rPr lang="en-US" dirty="0">
                <a:latin typeface="Roboto" panose="02000000000000000000" pitchFamily="2" charset="0"/>
                <a:ea typeface="Roboto" panose="02000000000000000000" pitchFamily="2" charset="0"/>
                <a:cs typeface="Roboto" panose="02000000000000000000" pitchFamily="2" charset="0"/>
              </a:rPr>
              <a:t>method</a:t>
            </a:r>
          </a:p>
          <a:p>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US" dirty="0" err="1">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a:t>
            </a:r>
            <a:r>
              <a:rPr lang="en-US" b="1" dirty="0" err="1">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append</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(“Mango”)   ['berries', 'bananas', 'oranges’,85,-65,’Mango’] </a:t>
            </a:r>
            <a:r>
              <a:rPr lang="en-US" sz="12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{id: 5678}</a:t>
            </a:r>
          </a:p>
          <a:p>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B] </a:t>
            </a:r>
            <a:r>
              <a:rPr lang="en-US" dirty="0">
                <a:latin typeface="Roboto" panose="02000000000000000000" pitchFamily="2" charset="0"/>
                <a:ea typeface="Roboto" panose="02000000000000000000" pitchFamily="2" charset="0"/>
                <a:cs typeface="Roboto" panose="02000000000000000000" pitchFamily="2" charset="0"/>
              </a:rPr>
              <a:t>To add an item at the </a:t>
            </a:r>
            <a:r>
              <a:rPr lang="en-US" b="1" i="1" dirty="0">
                <a:latin typeface="Roboto" panose="02000000000000000000" pitchFamily="2" charset="0"/>
                <a:ea typeface="Roboto" panose="02000000000000000000" pitchFamily="2" charset="0"/>
                <a:cs typeface="Roboto" panose="02000000000000000000" pitchFamily="2" charset="0"/>
              </a:rPr>
              <a:t>specified index</a:t>
            </a:r>
            <a:r>
              <a:rPr lang="en-US" dirty="0">
                <a:latin typeface="Roboto" panose="02000000000000000000" pitchFamily="2" charset="0"/>
                <a:ea typeface="Roboto" panose="02000000000000000000" pitchFamily="2" charset="0"/>
                <a:cs typeface="Roboto" panose="02000000000000000000" pitchFamily="2" charset="0"/>
              </a:rPr>
              <a:t>, use the </a:t>
            </a:r>
            <a:r>
              <a:rPr lang="en-US" b="1" i="1" dirty="0">
                <a:solidFill>
                  <a:srgbClr val="FF0000"/>
                </a:solidFill>
                <a:latin typeface="Roboto" panose="02000000000000000000" pitchFamily="2" charset="0"/>
                <a:ea typeface="Roboto" panose="02000000000000000000" pitchFamily="2" charset="0"/>
                <a:cs typeface="Roboto" panose="02000000000000000000" pitchFamily="2" charset="0"/>
              </a:rPr>
              <a:t>insert()</a:t>
            </a:r>
            <a:r>
              <a:rPr lang="en-US" dirty="0">
                <a:latin typeface="Roboto" panose="02000000000000000000" pitchFamily="2" charset="0"/>
                <a:ea typeface="Roboto" panose="02000000000000000000" pitchFamily="2" charset="0"/>
                <a:cs typeface="Roboto" panose="02000000000000000000" pitchFamily="2" charset="0"/>
              </a:rPr>
              <a:t> method:</a:t>
            </a:r>
          </a:p>
          <a:p>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US" dirty="0" err="1">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a:t>
            </a:r>
            <a:r>
              <a:rPr lang="en-US" b="1" dirty="0" err="1">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insert</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(1,”Litchi”)  ['</a:t>
            </a:r>
            <a:r>
              <a:rPr lang="en-US" dirty="0" err="1">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berries’,’Litchi</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'bananas', 'oranges’,85,-65]</a:t>
            </a:r>
          </a:p>
          <a:p>
            <a:endParaRPr lang="en-US" dirty="0"/>
          </a:p>
        </p:txBody>
      </p:sp>
    </p:spTree>
    <p:extLst>
      <p:ext uri="{BB962C8B-B14F-4D97-AF65-F5344CB8AC3E}">
        <p14:creationId xmlns:p14="http://schemas.microsoft.com/office/powerpoint/2010/main" val="75073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COLLECTIONS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27</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572759" y="136525"/>
            <a:ext cx="8352148" cy="6647974"/>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List [ ]</a:t>
            </a:r>
          </a:p>
          <a:p>
            <a:endParaRPr lang="en-US" dirty="0"/>
          </a:p>
          <a:p>
            <a:r>
              <a:rPr lang="en-US" dirty="0"/>
              <a:t># </a:t>
            </a:r>
            <a:r>
              <a:rPr lang="en-US" b="1" dirty="0"/>
              <a:t>Remove Item</a:t>
            </a:r>
          </a:p>
          <a:p>
            <a:r>
              <a:rPr lang="en-US" dirty="0">
                <a:sym typeface="Wingdings" panose="05000000000000000000" pitchFamily="2" charset="2"/>
              </a:rPr>
              <a:t>A] The </a:t>
            </a:r>
            <a:r>
              <a:rPr lang="en-US" b="1" i="1" dirty="0">
                <a:solidFill>
                  <a:srgbClr val="FF0000"/>
                </a:solidFill>
                <a:sym typeface="Wingdings" panose="05000000000000000000" pitchFamily="2" charset="2"/>
              </a:rPr>
              <a:t>remove()</a:t>
            </a:r>
            <a:r>
              <a:rPr lang="en-US" dirty="0">
                <a:sym typeface="Wingdings" panose="05000000000000000000" pitchFamily="2" charset="2"/>
              </a:rPr>
              <a:t> method removes the specified item</a:t>
            </a:r>
          </a:p>
          <a:p>
            <a:r>
              <a:rPr lang="en-US" dirty="0">
                <a:sym typeface="Wingdings" panose="05000000000000000000" pitchFamily="2" charset="2"/>
              </a:rPr>
              <a:t>	</a:t>
            </a:r>
            <a:r>
              <a:rPr lang="en-US" dirty="0" err="1">
                <a:sym typeface="Wingdings" panose="05000000000000000000" pitchFamily="2" charset="2"/>
              </a:rPr>
              <a:t>a.</a:t>
            </a:r>
            <a:r>
              <a:rPr lang="en-US" b="1" dirty="0" err="1">
                <a:sym typeface="Wingdings" panose="05000000000000000000" pitchFamily="2" charset="2"/>
              </a:rPr>
              <a:t>remove</a:t>
            </a:r>
            <a:r>
              <a:rPr lang="en-US" dirty="0">
                <a:sym typeface="Wingdings" panose="05000000000000000000" pitchFamily="2" charset="2"/>
              </a:rPr>
              <a:t>(‘apples’)</a:t>
            </a:r>
          </a:p>
          <a:p>
            <a:r>
              <a:rPr lang="en-US" dirty="0">
                <a:sym typeface="Wingdings" panose="05000000000000000000" pitchFamily="2" charset="2"/>
              </a:rPr>
              <a:t>B] The </a:t>
            </a:r>
            <a:r>
              <a:rPr lang="en-US" b="1" i="1" dirty="0">
                <a:solidFill>
                  <a:srgbClr val="FF0000"/>
                </a:solidFill>
                <a:sym typeface="Wingdings" panose="05000000000000000000" pitchFamily="2" charset="2"/>
              </a:rPr>
              <a:t>pop() </a:t>
            </a:r>
            <a:r>
              <a:rPr lang="en-US" dirty="0">
                <a:sym typeface="Wingdings" panose="05000000000000000000" pitchFamily="2" charset="2"/>
              </a:rPr>
              <a:t>method removes the </a:t>
            </a:r>
            <a:r>
              <a:rPr lang="en-US" b="1" i="1" dirty="0">
                <a:solidFill>
                  <a:srgbClr val="FF0000"/>
                </a:solidFill>
                <a:sym typeface="Wingdings" panose="05000000000000000000" pitchFamily="2" charset="2"/>
              </a:rPr>
              <a:t>specified index</a:t>
            </a:r>
            <a:r>
              <a:rPr lang="en-US" dirty="0">
                <a:sym typeface="Wingdings" panose="05000000000000000000" pitchFamily="2" charset="2"/>
              </a:rPr>
              <a:t>, (or the </a:t>
            </a:r>
            <a:r>
              <a:rPr lang="en-US" b="1" i="1" dirty="0">
                <a:solidFill>
                  <a:srgbClr val="FF0000"/>
                </a:solidFill>
                <a:sym typeface="Wingdings" panose="05000000000000000000" pitchFamily="2" charset="2"/>
              </a:rPr>
              <a:t>last item </a:t>
            </a:r>
            <a:r>
              <a:rPr lang="en-US" dirty="0">
                <a:sym typeface="Wingdings" panose="05000000000000000000" pitchFamily="2" charset="2"/>
              </a:rPr>
              <a:t>if index is not     specified)</a:t>
            </a:r>
          </a:p>
          <a:p>
            <a:r>
              <a:rPr lang="en-US" dirty="0">
                <a:sym typeface="Wingdings" panose="05000000000000000000" pitchFamily="2" charset="2"/>
              </a:rPr>
              <a:t>	</a:t>
            </a:r>
            <a:r>
              <a:rPr lang="en-US" dirty="0" err="1">
                <a:sym typeface="Wingdings" panose="05000000000000000000" pitchFamily="2" charset="2"/>
              </a:rPr>
              <a:t>a.</a:t>
            </a:r>
            <a:r>
              <a:rPr lang="en-US" b="1" dirty="0" err="1">
                <a:sym typeface="Wingdings" panose="05000000000000000000" pitchFamily="2" charset="2"/>
              </a:rPr>
              <a:t>pop</a:t>
            </a:r>
            <a:r>
              <a:rPr lang="en-US" dirty="0">
                <a:sym typeface="Wingdings" panose="05000000000000000000" pitchFamily="2" charset="2"/>
              </a:rPr>
              <a:t>()  -65 | </a:t>
            </a:r>
            <a:r>
              <a:rPr lang="en-US" dirty="0" err="1">
                <a:sym typeface="Wingdings" panose="05000000000000000000" pitchFamily="2" charset="2"/>
              </a:rPr>
              <a:t>a.</a:t>
            </a:r>
            <a:r>
              <a:rPr lang="en-US" b="1" dirty="0" err="1">
                <a:sym typeface="Wingdings" panose="05000000000000000000" pitchFamily="2" charset="2"/>
              </a:rPr>
              <a:t>pop</a:t>
            </a:r>
            <a:r>
              <a:rPr lang="en-US" dirty="0">
                <a:sym typeface="Wingdings" panose="05000000000000000000" pitchFamily="2" charset="2"/>
              </a:rPr>
              <a:t>(0)  apples</a:t>
            </a:r>
          </a:p>
          <a:p>
            <a:r>
              <a:rPr lang="en-US" dirty="0">
                <a:sym typeface="Wingdings" panose="05000000000000000000" pitchFamily="2" charset="2"/>
              </a:rPr>
              <a:t>C] The </a:t>
            </a:r>
            <a:r>
              <a:rPr lang="en-US" b="1" i="1" dirty="0">
                <a:solidFill>
                  <a:srgbClr val="FF0000"/>
                </a:solidFill>
                <a:sym typeface="Wingdings" panose="05000000000000000000" pitchFamily="2" charset="2"/>
              </a:rPr>
              <a:t>del</a:t>
            </a:r>
            <a:r>
              <a:rPr lang="en-US" dirty="0">
                <a:sym typeface="Wingdings" panose="05000000000000000000" pitchFamily="2" charset="2"/>
              </a:rPr>
              <a:t> “</a:t>
            </a:r>
            <a:r>
              <a:rPr lang="en-US" b="1" dirty="0">
                <a:solidFill>
                  <a:srgbClr val="FF0000"/>
                </a:solidFill>
                <a:sym typeface="Wingdings" panose="05000000000000000000" pitchFamily="2" charset="2"/>
              </a:rPr>
              <a:t>keyword</a:t>
            </a:r>
            <a:r>
              <a:rPr lang="en-US" b="1" dirty="0">
                <a:sym typeface="Wingdings" panose="05000000000000000000" pitchFamily="2" charset="2"/>
              </a:rPr>
              <a:t>”</a:t>
            </a:r>
            <a:r>
              <a:rPr lang="en-US" dirty="0">
                <a:sym typeface="Wingdings" panose="05000000000000000000" pitchFamily="2" charset="2"/>
              </a:rPr>
              <a:t> removes the </a:t>
            </a:r>
            <a:r>
              <a:rPr lang="en-US" b="1" i="1" dirty="0">
                <a:solidFill>
                  <a:srgbClr val="FF0000"/>
                </a:solidFill>
                <a:sym typeface="Wingdings" panose="05000000000000000000" pitchFamily="2" charset="2"/>
              </a:rPr>
              <a:t>specified index</a:t>
            </a:r>
          </a:p>
          <a:p>
            <a:r>
              <a:rPr lang="en-US" b="1" i="1" dirty="0">
                <a:solidFill>
                  <a:srgbClr val="FF0000"/>
                </a:solidFill>
                <a:sym typeface="Wingdings" panose="05000000000000000000" pitchFamily="2" charset="2"/>
              </a:rPr>
              <a:t>	</a:t>
            </a:r>
            <a:r>
              <a:rPr lang="en-US" b="1" dirty="0">
                <a:sym typeface="Wingdings" panose="05000000000000000000" pitchFamily="2" charset="2"/>
              </a:rPr>
              <a:t>del </a:t>
            </a:r>
            <a:r>
              <a:rPr lang="en-US" dirty="0">
                <a:sym typeface="Wingdings" panose="05000000000000000000" pitchFamily="2" charset="2"/>
              </a:rPr>
              <a:t>a[0]  apples</a:t>
            </a:r>
          </a:p>
          <a:p>
            <a:r>
              <a:rPr lang="en-US" b="1" dirty="0">
                <a:sym typeface="Wingdings" panose="05000000000000000000" pitchFamily="2" charset="2"/>
              </a:rPr>
              <a:t>    </a:t>
            </a:r>
            <a:r>
              <a:rPr lang="en-US" dirty="0">
                <a:sym typeface="Wingdings" panose="05000000000000000000" pitchFamily="2" charset="2"/>
              </a:rPr>
              <a:t>The </a:t>
            </a:r>
            <a:r>
              <a:rPr lang="en-US" b="1" i="1" dirty="0">
                <a:solidFill>
                  <a:srgbClr val="FF0000"/>
                </a:solidFill>
                <a:sym typeface="Wingdings" panose="05000000000000000000" pitchFamily="2" charset="2"/>
              </a:rPr>
              <a:t>del</a:t>
            </a:r>
            <a:r>
              <a:rPr lang="en-US" dirty="0">
                <a:sym typeface="Wingdings" panose="05000000000000000000" pitchFamily="2" charset="2"/>
              </a:rPr>
              <a:t> keyword can also delete the list </a:t>
            </a:r>
            <a:r>
              <a:rPr lang="en-US" b="1" dirty="0">
                <a:sym typeface="Wingdings" panose="05000000000000000000" pitchFamily="2" charset="2"/>
              </a:rPr>
              <a:t>completely</a:t>
            </a:r>
          </a:p>
          <a:p>
            <a:r>
              <a:rPr lang="en-US" b="1" dirty="0">
                <a:sym typeface="Wingdings" panose="05000000000000000000" pitchFamily="2" charset="2"/>
              </a:rPr>
              <a:t>	del a  </a:t>
            </a:r>
            <a:r>
              <a:rPr lang="en-US" dirty="0">
                <a:sym typeface="Wingdings" panose="05000000000000000000" pitchFamily="2" charset="2"/>
              </a:rPr>
              <a:t>delete the </a:t>
            </a:r>
            <a:r>
              <a:rPr lang="en-US" b="1" dirty="0">
                <a:sym typeface="Wingdings" panose="05000000000000000000" pitchFamily="2" charset="2"/>
              </a:rPr>
              <a:t>a Object</a:t>
            </a:r>
          </a:p>
          <a:p>
            <a:r>
              <a:rPr lang="en-US" dirty="0">
                <a:sym typeface="Wingdings" panose="05000000000000000000" pitchFamily="2" charset="2"/>
              </a:rPr>
              <a:t>D] The </a:t>
            </a:r>
            <a:r>
              <a:rPr lang="en-US" b="1" i="1" dirty="0">
                <a:solidFill>
                  <a:srgbClr val="FF0000"/>
                </a:solidFill>
                <a:sym typeface="Wingdings" panose="05000000000000000000" pitchFamily="2" charset="2"/>
              </a:rPr>
              <a:t>clear()</a:t>
            </a:r>
            <a:r>
              <a:rPr lang="en-US" dirty="0">
                <a:sym typeface="Wingdings" panose="05000000000000000000" pitchFamily="2" charset="2"/>
              </a:rPr>
              <a:t> “</a:t>
            </a:r>
            <a:r>
              <a:rPr lang="en-US" b="1" dirty="0">
                <a:solidFill>
                  <a:srgbClr val="FF0000"/>
                </a:solidFill>
                <a:sym typeface="Wingdings" panose="05000000000000000000" pitchFamily="2" charset="2"/>
              </a:rPr>
              <a:t>method”</a:t>
            </a:r>
            <a:r>
              <a:rPr lang="en-US" dirty="0">
                <a:sym typeface="Wingdings" panose="05000000000000000000" pitchFamily="2" charset="2"/>
              </a:rPr>
              <a:t> </a:t>
            </a:r>
            <a:r>
              <a:rPr lang="en-US" b="1" dirty="0">
                <a:sym typeface="Wingdings" panose="05000000000000000000" pitchFamily="2" charset="2"/>
              </a:rPr>
              <a:t>empties</a:t>
            </a:r>
            <a:r>
              <a:rPr lang="en-US" dirty="0">
                <a:sym typeface="Wingdings" panose="05000000000000000000" pitchFamily="2" charset="2"/>
              </a:rPr>
              <a:t> the list:</a:t>
            </a:r>
          </a:p>
          <a:p>
            <a:r>
              <a:rPr lang="en-US" dirty="0">
                <a:sym typeface="Wingdings" panose="05000000000000000000" pitchFamily="2" charset="2"/>
              </a:rPr>
              <a:t>	</a:t>
            </a:r>
            <a:r>
              <a:rPr lang="en-US" dirty="0" err="1">
                <a:sym typeface="Wingdings" panose="05000000000000000000" pitchFamily="2" charset="2"/>
              </a:rPr>
              <a:t>a.</a:t>
            </a:r>
            <a:r>
              <a:rPr lang="en-US" b="1" dirty="0" err="1">
                <a:sym typeface="Wingdings" panose="05000000000000000000" pitchFamily="2" charset="2"/>
              </a:rPr>
              <a:t>clear</a:t>
            </a:r>
            <a:r>
              <a:rPr lang="en-US" b="1" dirty="0">
                <a:sym typeface="Wingdings" panose="05000000000000000000" pitchFamily="2" charset="2"/>
              </a:rPr>
              <a:t>() </a:t>
            </a:r>
            <a:r>
              <a:rPr lang="en-US" dirty="0">
                <a:sym typeface="Wingdings" panose="05000000000000000000" pitchFamily="2" charset="2"/>
              </a:rPr>
              <a:t> [ ]</a:t>
            </a:r>
          </a:p>
          <a:p>
            <a:endParaRPr lang="en-US" dirty="0">
              <a:sym typeface="Wingdings" panose="05000000000000000000" pitchFamily="2" charset="2"/>
            </a:endParaRPr>
          </a:p>
          <a:p>
            <a:r>
              <a:rPr lang="en-US" dirty="0">
                <a:sym typeface="Wingdings" panose="05000000000000000000" pitchFamily="2" charset="2"/>
              </a:rPr>
              <a:t>#</a:t>
            </a:r>
            <a:r>
              <a:rPr lang="en-US" b="1" dirty="0">
                <a:sym typeface="Wingdings" panose="05000000000000000000" pitchFamily="2" charset="2"/>
              </a:rPr>
              <a:t>Copy a List [ </a:t>
            </a:r>
            <a:r>
              <a:rPr lang="en-US" b="1" i="1" dirty="0">
                <a:solidFill>
                  <a:srgbClr val="FF0000"/>
                </a:solidFill>
              </a:rPr>
              <a:t>list(a) </a:t>
            </a:r>
            <a:r>
              <a:rPr lang="en-US" dirty="0"/>
              <a:t>| </a:t>
            </a:r>
            <a:r>
              <a:rPr lang="en-US" b="1" dirty="0" err="1"/>
              <a:t>a</a:t>
            </a:r>
            <a:r>
              <a:rPr lang="en-US" b="1" i="1" dirty="0" err="1">
                <a:solidFill>
                  <a:srgbClr val="FF0000"/>
                </a:solidFill>
              </a:rPr>
              <a:t>.copy</a:t>
            </a:r>
            <a:r>
              <a:rPr lang="en-US" b="1" i="1" dirty="0">
                <a:solidFill>
                  <a:srgbClr val="FF0000"/>
                </a:solidFill>
              </a:rPr>
              <a:t>() </a:t>
            </a:r>
            <a:r>
              <a:rPr lang="en-US" dirty="0"/>
              <a:t>]</a:t>
            </a:r>
          </a:p>
          <a:p>
            <a:endParaRPr lang="en-US" b="1" dirty="0">
              <a:sym typeface="Wingdings" panose="05000000000000000000" pitchFamily="2" charset="2"/>
            </a:endParaRPr>
          </a:p>
          <a:p>
            <a:r>
              <a:rPr lang="en-US" sz="1600" dirty="0">
                <a:highlight>
                  <a:srgbClr val="FFFF00"/>
                </a:highlight>
              </a:rPr>
              <a:t>We cannot copy a list simply by typing </a:t>
            </a:r>
            <a:r>
              <a:rPr lang="en-US" sz="1600" b="1" dirty="0">
                <a:highlight>
                  <a:srgbClr val="FFFF00"/>
                </a:highlight>
              </a:rPr>
              <a:t>list2 = list1</a:t>
            </a:r>
            <a:r>
              <a:rPr lang="en-US" sz="1600" dirty="0">
                <a:highlight>
                  <a:srgbClr val="FFFF00"/>
                </a:highlight>
              </a:rPr>
              <a:t>, because: </a:t>
            </a:r>
            <a:r>
              <a:rPr lang="en-US" sz="1600" b="1" dirty="0">
                <a:highlight>
                  <a:srgbClr val="FFFF00"/>
                </a:highlight>
              </a:rPr>
              <a:t>list2</a:t>
            </a:r>
            <a:r>
              <a:rPr lang="en-US" sz="1600" dirty="0">
                <a:highlight>
                  <a:srgbClr val="FFFF00"/>
                </a:highlight>
              </a:rPr>
              <a:t> will only be a </a:t>
            </a:r>
            <a:r>
              <a:rPr lang="en-US" sz="1600" b="1" i="1" dirty="0">
                <a:highlight>
                  <a:srgbClr val="FFFF00"/>
                </a:highlight>
              </a:rPr>
              <a:t>reference</a:t>
            </a:r>
            <a:r>
              <a:rPr lang="en-US" sz="1600" dirty="0">
                <a:highlight>
                  <a:srgbClr val="FFFF00"/>
                </a:highlight>
              </a:rPr>
              <a:t> to </a:t>
            </a:r>
            <a:r>
              <a:rPr lang="en-US" sz="1600" b="1" dirty="0">
                <a:highlight>
                  <a:srgbClr val="FFFF00"/>
                </a:highlight>
              </a:rPr>
              <a:t>list1</a:t>
            </a:r>
            <a:r>
              <a:rPr lang="en-US" sz="1600" dirty="0">
                <a:highlight>
                  <a:srgbClr val="FFFF00"/>
                </a:highlight>
              </a:rPr>
              <a:t>, and </a:t>
            </a:r>
            <a:r>
              <a:rPr lang="en-US" sz="1600" b="1" i="1" dirty="0">
                <a:highlight>
                  <a:srgbClr val="FFFF00"/>
                </a:highlight>
              </a:rPr>
              <a:t>changes made in list1 will automatically also be made in list2</a:t>
            </a:r>
            <a:r>
              <a:rPr lang="en-US" sz="1600" dirty="0">
                <a:highlight>
                  <a:srgbClr val="FFFF00"/>
                </a:highlight>
              </a:rPr>
              <a:t>.</a:t>
            </a:r>
            <a:endParaRPr lang="en-US" dirty="0">
              <a:highlight>
                <a:srgbClr val="FFFF00"/>
              </a:highlight>
            </a:endParaRPr>
          </a:p>
          <a:p>
            <a:r>
              <a:rPr lang="en-US" dirty="0"/>
              <a:t>	</a:t>
            </a:r>
            <a:r>
              <a:rPr lang="en-US" sz="1600" dirty="0"/>
              <a:t>a=[3,5,7,8,'banana’] 		{id:4567}</a:t>
            </a:r>
          </a:p>
          <a:p>
            <a:r>
              <a:rPr lang="en-US" sz="1600" dirty="0"/>
              <a:t>	a=d		   	{id:4567} [same object]</a:t>
            </a:r>
          </a:p>
          <a:p>
            <a:r>
              <a:rPr lang="en-US" sz="1600" dirty="0"/>
              <a:t>	b=</a:t>
            </a:r>
            <a:r>
              <a:rPr lang="en-US" sz="1600" dirty="0" err="1"/>
              <a:t>a.</a:t>
            </a:r>
            <a:r>
              <a:rPr lang="en-US" sz="1600" b="1" dirty="0" err="1"/>
              <a:t>copy</a:t>
            </a:r>
            <a:r>
              <a:rPr lang="en-US" sz="1600" dirty="0"/>
              <a:t>()	   		{id:0987} [different]</a:t>
            </a:r>
          </a:p>
          <a:p>
            <a:r>
              <a:rPr lang="en-US" sz="1600" dirty="0"/>
              <a:t>	c=[3,5,7,8,'banana’]   		{id:2345} [different since mutable]</a:t>
            </a:r>
          </a:p>
          <a:p>
            <a:r>
              <a:rPr lang="en-US" sz="1600" dirty="0"/>
              <a:t>	x=</a:t>
            </a:r>
            <a:r>
              <a:rPr lang="en-US" sz="1600" b="1" dirty="0"/>
              <a:t>list</a:t>
            </a:r>
            <a:r>
              <a:rPr lang="en-US" sz="1600" dirty="0"/>
              <a:t>(c )</a:t>
            </a:r>
          </a:p>
        </p:txBody>
      </p:sp>
    </p:spTree>
    <p:extLst>
      <p:ext uri="{BB962C8B-B14F-4D97-AF65-F5344CB8AC3E}">
        <p14:creationId xmlns:p14="http://schemas.microsoft.com/office/powerpoint/2010/main" val="386427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28</a:t>
            </a:fld>
            <a:endParaRPr lang="en-US">
              <a:solidFill>
                <a:prstClr val="black">
                  <a:tint val="75000"/>
                </a:prstClr>
              </a:solidFill>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COLLECTIONS</a:t>
            </a:r>
          </a:p>
        </p:txBody>
      </p:sp>
      <p:sp>
        <p:nvSpPr>
          <p:cNvPr id="10" name="TextBox 9">
            <a:extLst>
              <a:ext uri="{FF2B5EF4-FFF2-40B4-BE49-F238E27FC236}">
                <a16:creationId xmlns:a16="http://schemas.microsoft.com/office/drawing/2014/main" id="{B27B755C-0760-49DE-82C0-97AA1802F9B3}"/>
              </a:ext>
            </a:extLst>
          </p:cNvPr>
          <p:cNvSpPr txBox="1"/>
          <p:nvPr/>
        </p:nvSpPr>
        <p:spPr>
          <a:xfrm>
            <a:off x="3572759" y="136525"/>
            <a:ext cx="8352148" cy="7417415"/>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List [ ]</a:t>
            </a:r>
          </a:p>
          <a:p>
            <a:endPar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a:t>
            </a:r>
            <a:r>
              <a:rPr lang="en-US" b="1" dirty="0">
                <a:latin typeface="Roboto" panose="02000000000000000000" pitchFamily="2" charset="0"/>
                <a:ea typeface="Roboto" panose="02000000000000000000" pitchFamily="2" charset="0"/>
                <a:cs typeface="Roboto" panose="02000000000000000000" pitchFamily="2" charset="0"/>
              </a:rPr>
              <a:t>Join 2 list</a:t>
            </a:r>
          </a:p>
          <a:p>
            <a:r>
              <a:rPr lang="en-US" dirty="0">
                <a:latin typeface="Roboto" panose="02000000000000000000" pitchFamily="2" charset="0"/>
                <a:ea typeface="Roboto" panose="02000000000000000000" pitchFamily="2" charset="0"/>
                <a:cs typeface="Roboto" panose="02000000000000000000" pitchFamily="2" charset="0"/>
              </a:rPr>
              <a:t>	list1 = ["a", "b" , "c"] |  list2= [1, 2, 3]</a:t>
            </a:r>
          </a:p>
          <a:p>
            <a:r>
              <a:rPr lang="en-US" b="1" dirty="0">
                <a:latin typeface="Roboto" panose="02000000000000000000" pitchFamily="2" charset="0"/>
                <a:ea typeface="Roboto" panose="02000000000000000000" pitchFamily="2" charset="0"/>
                <a:cs typeface="Roboto" panose="02000000000000000000" pitchFamily="2" charset="0"/>
              </a:rPr>
              <a:t>	a] list3 = list1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a:t>
            </a:r>
            <a:r>
              <a:rPr lang="en-US" b="1" dirty="0">
                <a:latin typeface="Roboto" panose="02000000000000000000" pitchFamily="2" charset="0"/>
                <a:ea typeface="Roboto" panose="02000000000000000000" pitchFamily="2" charset="0"/>
                <a:cs typeface="Roboto" panose="02000000000000000000" pitchFamily="2" charset="0"/>
              </a:rPr>
              <a:t> list2 </a:t>
            </a:r>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US" dirty="0">
                <a:latin typeface="Roboto" panose="02000000000000000000" pitchFamily="2" charset="0"/>
                <a:ea typeface="Roboto" panose="02000000000000000000" pitchFamily="2" charset="0"/>
                <a:cs typeface="Roboto" panose="02000000000000000000" pitchFamily="2" charset="0"/>
              </a:rPr>
              <a:t>['a', 'b', 'c', 1, 2, 3]</a:t>
            </a:r>
          </a:p>
          <a:p>
            <a:r>
              <a:rPr lang="en-US" b="1" dirty="0">
                <a:latin typeface="Roboto" panose="02000000000000000000" pitchFamily="2" charset="0"/>
                <a:ea typeface="Roboto" panose="02000000000000000000" pitchFamily="2" charset="0"/>
                <a:cs typeface="Roboto" panose="02000000000000000000" pitchFamily="2" charset="0"/>
              </a:rPr>
              <a:t>	b] list1</a:t>
            </a:r>
            <a:r>
              <a:rPr lang="en-US" dirty="0">
                <a:latin typeface="Roboto" panose="02000000000000000000" pitchFamily="2" charset="0"/>
                <a:ea typeface="Roboto" panose="02000000000000000000" pitchFamily="2" charset="0"/>
                <a:cs typeface="Roboto" panose="02000000000000000000" pitchFamily="2" charset="0"/>
              </a:rPr>
              <a:t>.</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extend</a:t>
            </a:r>
            <a:r>
              <a:rPr lang="en-US" dirty="0">
                <a:latin typeface="Roboto" panose="02000000000000000000" pitchFamily="2" charset="0"/>
                <a:ea typeface="Roboto" panose="02000000000000000000" pitchFamily="2" charset="0"/>
                <a:cs typeface="Roboto" panose="02000000000000000000" pitchFamily="2" charset="0"/>
              </a:rPr>
              <a:t>(list2)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US" dirty="0">
                <a:latin typeface="Roboto" panose="02000000000000000000" pitchFamily="2" charset="0"/>
                <a:ea typeface="Roboto" panose="02000000000000000000" pitchFamily="2" charset="0"/>
                <a:cs typeface="Roboto" panose="02000000000000000000" pitchFamily="2" charset="0"/>
              </a:rPr>
              <a:t>['a', 'b', 'c', 1, 2, 3]</a:t>
            </a:r>
          </a:p>
          <a:p>
            <a:r>
              <a:rPr lang="en-US" b="1" dirty="0">
                <a:latin typeface="Roboto" panose="02000000000000000000" pitchFamily="2" charset="0"/>
                <a:ea typeface="Roboto" panose="02000000000000000000" pitchFamily="2" charset="0"/>
                <a:cs typeface="Roboto" panose="02000000000000000000" pitchFamily="2" charset="0"/>
              </a:rPr>
              <a:t>#</a:t>
            </a:r>
            <a:r>
              <a:rPr lang="en-US" dirty="0">
                <a:latin typeface="Roboto" panose="02000000000000000000" pitchFamily="2" charset="0"/>
                <a:ea typeface="Roboto" panose="02000000000000000000" pitchFamily="2" charset="0"/>
                <a:cs typeface="Roboto" panose="02000000000000000000" pitchFamily="2" charset="0"/>
              </a:rPr>
              <a:t>The </a:t>
            </a:r>
            <a:r>
              <a:rPr lang="en-US" b="1" dirty="0">
                <a:latin typeface="Roboto" panose="02000000000000000000" pitchFamily="2" charset="0"/>
                <a:ea typeface="Roboto" panose="02000000000000000000" pitchFamily="2" charset="0"/>
                <a:cs typeface="Roboto" panose="02000000000000000000" pitchFamily="2" charset="0"/>
              </a:rPr>
              <a:t>list() Constructor</a:t>
            </a:r>
          </a:p>
          <a:p>
            <a:r>
              <a:rPr lang="en-US" b="1"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a =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list</a:t>
            </a:r>
            <a:r>
              <a:rPr lang="en-US" dirty="0">
                <a:latin typeface="Roboto" panose="02000000000000000000" pitchFamily="2" charset="0"/>
                <a:ea typeface="Roboto" panose="02000000000000000000" pitchFamily="2" charset="0"/>
                <a:cs typeface="Roboto" panose="02000000000000000000" pitchFamily="2" charset="0"/>
              </a:rPr>
              <a:t>(("apple", "banana", "cherry"))</a:t>
            </a:r>
            <a:r>
              <a:rPr lang="en-US" b="1" dirty="0">
                <a:highlight>
                  <a:srgbClr val="FFFF00"/>
                </a:highlight>
                <a:latin typeface="Roboto" panose="02000000000000000000" pitchFamily="2" charset="0"/>
                <a:ea typeface="Roboto" panose="02000000000000000000" pitchFamily="2" charset="0"/>
                <a:cs typeface="Roboto" panose="02000000000000000000" pitchFamily="2" charset="0"/>
              </a:rPr>
              <a:t> # note the double round-brackets</a:t>
            </a:r>
          </a:p>
          <a:p>
            <a:endParaRPr lang="en-US" b="1" dirty="0">
              <a:highlight>
                <a:srgbClr val="FFFF00"/>
              </a:highlight>
              <a:latin typeface="Roboto" panose="02000000000000000000" pitchFamily="2" charset="0"/>
              <a:ea typeface="Roboto" panose="02000000000000000000" pitchFamily="2" charset="0"/>
              <a:cs typeface="Roboto" panose="02000000000000000000" pitchFamily="2" charset="0"/>
            </a:endParaRPr>
          </a:p>
          <a:p>
            <a:r>
              <a:rPr lang="en-US" b="1" dirty="0">
                <a:latin typeface="Roboto" panose="02000000000000000000" pitchFamily="2" charset="0"/>
                <a:ea typeface="Roboto" panose="02000000000000000000" pitchFamily="2" charset="0"/>
                <a:cs typeface="Roboto" panose="02000000000000000000" pitchFamily="2" charset="0"/>
              </a:rPr>
              <a:t>Methods:</a:t>
            </a:r>
          </a:p>
          <a:p>
            <a:r>
              <a:rPr lang="en-US" b="1" dirty="0">
                <a:solidFill>
                  <a:srgbClr val="4CAF50"/>
                </a:solidFill>
                <a:latin typeface="Roboto" panose="02000000000000000000" pitchFamily="2" charset="0"/>
                <a:ea typeface="Roboto" panose="02000000000000000000" pitchFamily="2" charset="0"/>
                <a:cs typeface="Roboto" panose="02000000000000000000" pitchFamily="2" charset="0"/>
                <a:hlinkClick r:id="rId4"/>
              </a:rPr>
              <a:t>reverse()</a:t>
            </a:r>
            <a:r>
              <a:rPr lang="en-US" b="1" dirty="0">
                <a:solidFill>
                  <a:srgbClr val="4CAF50"/>
                </a:solidFill>
                <a:latin typeface="Roboto" panose="02000000000000000000" pitchFamily="2" charset="0"/>
                <a:ea typeface="Roboto" panose="02000000000000000000" pitchFamily="2" charset="0"/>
                <a:cs typeface="Roboto" panose="02000000000000000000" pitchFamily="2" charset="0"/>
              </a:rPr>
              <a:t>  : </a:t>
            </a:r>
            <a:r>
              <a:rPr lang="en-US" dirty="0">
                <a:latin typeface="Roboto" panose="02000000000000000000" pitchFamily="2" charset="0"/>
                <a:ea typeface="Roboto" panose="02000000000000000000" pitchFamily="2" charset="0"/>
                <a:cs typeface="Roboto" panose="02000000000000000000" pitchFamily="2" charset="0"/>
              </a:rPr>
              <a:t>Reverses the order of the list</a:t>
            </a:r>
          </a:p>
          <a:p>
            <a:r>
              <a:rPr lang="en-US" b="1" dirty="0">
                <a:latin typeface="Roboto" panose="02000000000000000000" pitchFamily="2" charset="0"/>
                <a:ea typeface="Roboto" panose="02000000000000000000" pitchFamily="2" charset="0"/>
                <a:cs typeface="Roboto" panose="02000000000000000000" pitchFamily="2" charset="0"/>
                <a:hlinkClick r:id="rId5"/>
              </a:rPr>
              <a:t>sort()</a:t>
            </a:r>
            <a:r>
              <a:rPr lang="en-US" b="1" dirty="0">
                <a:latin typeface="Roboto" panose="02000000000000000000" pitchFamily="2" charset="0"/>
                <a:ea typeface="Roboto" panose="02000000000000000000" pitchFamily="2" charset="0"/>
                <a:cs typeface="Roboto" panose="02000000000000000000" pitchFamily="2" charset="0"/>
              </a:rPr>
              <a:t> : </a:t>
            </a:r>
            <a:r>
              <a:rPr lang="en-US" dirty="0">
                <a:latin typeface="Roboto" panose="02000000000000000000" pitchFamily="2" charset="0"/>
                <a:ea typeface="Roboto" panose="02000000000000000000" pitchFamily="2" charset="0"/>
                <a:cs typeface="Roboto" panose="02000000000000000000" pitchFamily="2" charset="0"/>
              </a:rPr>
              <a:t>Sorts the list</a:t>
            </a:r>
          </a:p>
          <a:p>
            <a:r>
              <a:rPr lang="en-US" b="1" dirty="0">
                <a:latin typeface="Roboto" panose="02000000000000000000" pitchFamily="2" charset="0"/>
                <a:ea typeface="Roboto" panose="02000000000000000000" pitchFamily="2" charset="0"/>
                <a:cs typeface="Roboto" panose="02000000000000000000" pitchFamily="2" charset="0"/>
              </a:rPr>
              <a:t>Index</a:t>
            </a:r>
            <a:r>
              <a:rPr lang="en-US" dirty="0">
                <a:latin typeface="Roboto" panose="02000000000000000000" pitchFamily="2" charset="0"/>
                <a:ea typeface="Roboto" panose="02000000000000000000" pitchFamily="2" charset="0"/>
                <a:cs typeface="Roboto" panose="02000000000000000000" pitchFamily="2" charset="0"/>
              </a:rPr>
              <a:t>(item from list) : Return the index of Item from the list else throe </a:t>
            </a:r>
            <a:r>
              <a:rPr lang="en-US" b="1" dirty="0">
                <a:latin typeface="Roboto" panose="02000000000000000000" pitchFamily="2" charset="0"/>
                <a:ea typeface="Roboto" panose="02000000000000000000" pitchFamily="2" charset="0"/>
                <a:cs typeface="Roboto" panose="02000000000000000000" pitchFamily="2" charset="0"/>
              </a:rPr>
              <a:t>ERROR</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b="1" dirty="0">
                <a:latin typeface="Roboto" panose="02000000000000000000" pitchFamily="2" charset="0"/>
                <a:ea typeface="Roboto" panose="02000000000000000000" pitchFamily="2" charset="0"/>
                <a:cs typeface="Roboto" panose="02000000000000000000" pitchFamily="2" charset="0"/>
              </a:rPr>
              <a:t>??When To Use LIST</a:t>
            </a:r>
          </a:p>
          <a:p>
            <a:r>
              <a:rPr lang="en-US" b="1" dirty="0">
                <a:latin typeface="Roboto" panose="02000000000000000000" pitchFamily="2" charset="0"/>
                <a:ea typeface="Roboto" panose="02000000000000000000" pitchFamily="2" charset="0"/>
                <a:cs typeface="Roboto" panose="02000000000000000000" pitchFamily="2" charset="0"/>
              </a:rPr>
              <a:t>  -Appending Operation</a:t>
            </a:r>
          </a:p>
          <a:p>
            <a:r>
              <a:rPr lang="en-US" sz="1400" dirty="0">
                <a:latin typeface="Roboto" panose="02000000000000000000" pitchFamily="2" charset="0"/>
                <a:ea typeface="Roboto" panose="02000000000000000000" pitchFamily="2" charset="0"/>
                <a:cs typeface="Roboto" panose="02000000000000000000" pitchFamily="2" charset="0"/>
              </a:rPr>
              <a:t>     Mutability is more efficient when we know we will be frequently modifying an object</a:t>
            </a:r>
            <a:r>
              <a:rPr lang="en-US" dirty="0">
                <a:latin typeface="Roboto" panose="02000000000000000000" pitchFamily="2" charset="0"/>
                <a:ea typeface="Roboto" panose="02000000000000000000" pitchFamily="2" charset="0"/>
                <a:cs typeface="Roboto" panose="02000000000000000000" pitchFamily="2" charset="0"/>
              </a:rPr>
              <a:t>. </a:t>
            </a:r>
            <a:r>
              <a:rPr lang="en-US" sz="1400" dirty="0">
                <a:latin typeface="Roboto" panose="02000000000000000000" pitchFamily="2" charset="0"/>
                <a:ea typeface="Roboto" panose="02000000000000000000" pitchFamily="2" charset="0"/>
                <a:cs typeface="Roboto" panose="02000000000000000000" pitchFamily="2" charset="0"/>
              </a:rPr>
              <a:t>As it does not create a    new object each time</a:t>
            </a:r>
          </a:p>
          <a:p>
            <a:endParaRPr lang="en-US" b="1" dirty="0">
              <a:latin typeface="Roboto" panose="02000000000000000000" pitchFamily="2" charset="0"/>
              <a:ea typeface="Roboto" panose="02000000000000000000" pitchFamily="2" charset="0"/>
              <a:cs typeface="Roboto" panose="02000000000000000000" pitchFamily="2" charset="0"/>
            </a:endParaRPr>
          </a:p>
          <a:p>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lang="en-US" b="1" dirty="0">
                <a:latin typeface="Roboto" panose="02000000000000000000" pitchFamily="2" charset="0"/>
                <a:ea typeface="Roboto" panose="02000000000000000000" pitchFamily="2" charset="0"/>
                <a:cs typeface="Roboto" panose="02000000000000000000" pitchFamily="2" charset="0"/>
              </a:rPr>
              <a:t>List is NOT </a:t>
            </a:r>
            <a:r>
              <a:rPr lang="en-US" b="1" dirty="0" err="1">
                <a:latin typeface="Roboto" panose="02000000000000000000" pitchFamily="2" charset="0"/>
                <a:ea typeface="Roboto" panose="02000000000000000000" pitchFamily="2" charset="0"/>
                <a:cs typeface="Roboto" panose="02000000000000000000" pitchFamily="2" charset="0"/>
              </a:rPr>
              <a:t>Hashable</a:t>
            </a:r>
            <a:endParaRPr lang="en-US" b="1" dirty="0">
              <a:latin typeface="Roboto" panose="02000000000000000000" pitchFamily="2" charset="0"/>
              <a:ea typeface="Roboto" panose="02000000000000000000" pitchFamily="2" charset="0"/>
              <a:cs typeface="Roboto" panose="02000000000000000000" pitchFamily="2" charset="0"/>
            </a:endParaRPr>
          </a:p>
          <a:p>
            <a:r>
              <a:rPr lang="en-US" b="1"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 An object is </a:t>
            </a:r>
            <a:r>
              <a:rPr lang="en-US" b="1" dirty="0" err="1">
                <a:latin typeface="Roboto" panose="02000000000000000000" pitchFamily="2" charset="0"/>
                <a:ea typeface="Roboto" panose="02000000000000000000" pitchFamily="2" charset="0"/>
                <a:cs typeface="Roboto" panose="02000000000000000000" pitchFamily="2" charset="0"/>
              </a:rPr>
              <a:t>hashable</a:t>
            </a:r>
            <a:r>
              <a:rPr lang="en-US" dirty="0">
                <a:latin typeface="Roboto" panose="02000000000000000000" pitchFamily="2" charset="0"/>
                <a:ea typeface="Roboto" panose="02000000000000000000" pitchFamily="2" charset="0"/>
                <a:cs typeface="Roboto" panose="02000000000000000000" pitchFamily="2" charset="0"/>
              </a:rPr>
              <a:t> if it has a hash value which never changes during its lifetime</a:t>
            </a:r>
            <a:endParaRPr lang="en-US" b="1" dirty="0">
              <a:latin typeface="Roboto" panose="02000000000000000000" pitchFamily="2" charset="0"/>
              <a:ea typeface="Roboto" panose="02000000000000000000" pitchFamily="2" charset="0"/>
              <a:cs typeface="Roboto" panose="02000000000000000000" pitchFamily="2" charset="0"/>
            </a:endParaRPr>
          </a:p>
          <a:p>
            <a:endParaRPr lang="en-US" dirty="0"/>
          </a:p>
          <a:p>
            <a:endParaRPr lang="en-US" b="1" dirty="0"/>
          </a:p>
          <a:p>
            <a:endParaRPr lang="en-US" b="1" dirty="0"/>
          </a:p>
          <a:p>
            <a:endParaRPr lang="en-US" b="1" dirty="0"/>
          </a:p>
        </p:txBody>
      </p:sp>
    </p:spTree>
    <p:extLst>
      <p:ext uri="{BB962C8B-B14F-4D97-AF65-F5344CB8AC3E}">
        <p14:creationId xmlns:p14="http://schemas.microsoft.com/office/powerpoint/2010/main" val="22225252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COLLECTIONS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29</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695306" y="136525"/>
            <a:ext cx="8220173" cy="6032421"/>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Tuple ( )</a:t>
            </a:r>
          </a:p>
          <a:p>
            <a:r>
              <a:rPr lang="en-US" sz="1600" dirty="0">
                <a:latin typeface="Roboto" panose="02000000000000000000" pitchFamily="2" charset="0"/>
                <a:ea typeface="Roboto" panose="02000000000000000000" pitchFamily="2" charset="0"/>
                <a:cs typeface="Roboto" panose="02000000000000000000" pitchFamily="2" charset="0"/>
              </a:rPr>
              <a:t>A tuple is a collection which is </a:t>
            </a:r>
            <a:r>
              <a:rPr lang="en-US" sz="1600" b="1" dirty="0">
                <a:latin typeface="Roboto" panose="02000000000000000000" pitchFamily="2" charset="0"/>
                <a:ea typeface="Roboto" panose="02000000000000000000" pitchFamily="2" charset="0"/>
                <a:cs typeface="Roboto" panose="02000000000000000000" pitchFamily="2" charset="0"/>
              </a:rPr>
              <a:t>ordered </a:t>
            </a:r>
            <a:r>
              <a:rPr lang="en-US" sz="1600" dirty="0">
                <a:latin typeface="Roboto" panose="02000000000000000000" pitchFamily="2" charset="0"/>
                <a:ea typeface="Roboto" panose="02000000000000000000" pitchFamily="2" charset="0"/>
                <a:cs typeface="Roboto" panose="02000000000000000000" pitchFamily="2" charset="0"/>
              </a:rPr>
              <a:t>and </a:t>
            </a:r>
            <a:r>
              <a:rPr lang="en-US" sz="1600" b="1" dirty="0">
                <a:latin typeface="Roboto" panose="02000000000000000000" pitchFamily="2" charset="0"/>
                <a:ea typeface="Roboto" panose="02000000000000000000" pitchFamily="2" charset="0"/>
                <a:cs typeface="Roboto" panose="02000000000000000000" pitchFamily="2" charset="0"/>
              </a:rPr>
              <a:t>IMMUTABLE</a:t>
            </a:r>
          </a:p>
          <a:p>
            <a:r>
              <a:rPr lang="en-US" sz="1600" dirty="0">
                <a:latin typeface="Roboto" panose="02000000000000000000" pitchFamily="2" charset="0"/>
                <a:ea typeface="Roboto" panose="02000000000000000000" pitchFamily="2" charset="0"/>
                <a:cs typeface="Roboto" panose="02000000000000000000" pitchFamily="2" charset="0"/>
              </a:rPr>
              <a:t>In Python lists are written with parenthesis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 )</a:t>
            </a:r>
            <a:endParaRPr lang="en-US" sz="1600" dirty="0">
              <a:latin typeface="Roboto" panose="02000000000000000000" pitchFamily="2" charset="0"/>
              <a:ea typeface="Roboto" panose="02000000000000000000" pitchFamily="2" charset="0"/>
              <a:cs typeface="Roboto" panose="02000000000000000000" pitchFamily="2" charset="0"/>
            </a:endParaRPr>
          </a:p>
          <a:p>
            <a:r>
              <a:rPr lang="en-US" sz="1600" b="1" dirty="0">
                <a:latin typeface="Roboto" panose="02000000000000000000" pitchFamily="2" charset="0"/>
                <a:ea typeface="Roboto" panose="02000000000000000000" pitchFamily="2" charset="0"/>
                <a:cs typeface="Roboto" panose="02000000000000000000" pitchFamily="2" charset="0"/>
              </a:rPr>
              <a:t>It can also contain different types of data in a single object just like lists</a:t>
            </a:r>
          </a:p>
          <a:p>
            <a:endParaRPr lang="en-US" sz="1600" b="1" dirty="0">
              <a:latin typeface="Roboto" panose="02000000000000000000" pitchFamily="2" charset="0"/>
              <a:ea typeface="Roboto" panose="02000000000000000000" pitchFamily="2" charset="0"/>
              <a:cs typeface="Roboto" panose="02000000000000000000" pitchFamily="2" charset="0"/>
            </a:endParaRPr>
          </a:p>
          <a:p>
            <a:endParaRPr lang="en-US" sz="1600" dirty="0">
              <a:latin typeface="Roboto" panose="02000000000000000000" pitchFamily="2" charset="0"/>
              <a:ea typeface="Roboto" panose="02000000000000000000" pitchFamily="2" charset="0"/>
              <a:cs typeface="Roboto" panose="02000000000000000000" pitchFamily="2" charset="0"/>
            </a:endParaRPr>
          </a:p>
          <a:p>
            <a:r>
              <a:rPr lang="en-US" sz="1600" dirty="0">
                <a:latin typeface="Roboto" panose="02000000000000000000" pitchFamily="2" charset="0"/>
                <a:ea typeface="Roboto" panose="02000000000000000000" pitchFamily="2" charset="0"/>
                <a:cs typeface="Roboto" panose="02000000000000000000" pitchFamily="2" charset="0"/>
              </a:rPr>
              <a:t>#</a:t>
            </a:r>
            <a:r>
              <a:rPr lang="en-US" sz="1600" b="1" dirty="0">
                <a:latin typeface="Roboto" panose="02000000000000000000" pitchFamily="2" charset="0"/>
                <a:ea typeface="Roboto" panose="02000000000000000000" pitchFamily="2" charset="0"/>
                <a:cs typeface="Roboto" panose="02000000000000000000" pitchFamily="2" charset="0"/>
              </a:rPr>
              <a:t>Immutable</a:t>
            </a:r>
            <a:endParaRPr lang="en-US" sz="1600" dirty="0">
              <a:latin typeface="Roboto" panose="02000000000000000000" pitchFamily="2" charset="0"/>
              <a:ea typeface="Roboto" panose="02000000000000000000" pitchFamily="2" charset="0"/>
              <a:cs typeface="Roboto" panose="02000000000000000000" pitchFamily="2" charset="0"/>
            </a:endParaRPr>
          </a:p>
          <a:p>
            <a:r>
              <a:rPr lang="en-US" sz="1600" dirty="0">
                <a:latin typeface="Roboto" panose="02000000000000000000" pitchFamily="2" charset="0"/>
                <a:ea typeface="Roboto" panose="02000000000000000000" pitchFamily="2" charset="0"/>
                <a:cs typeface="Roboto" panose="02000000000000000000" pitchFamily="2" charset="0"/>
              </a:rPr>
              <a:t>	a = </a:t>
            </a:r>
            <a:r>
              <a:rPr lang="en-US" sz="1600" b="1" dirty="0">
                <a:solidFill>
                  <a:srgbClr val="FF0000"/>
                </a:solidFill>
                <a:latin typeface="Roboto" panose="02000000000000000000" pitchFamily="2" charset="0"/>
                <a:ea typeface="Roboto" panose="02000000000000000000" pitchFamily="2" charset="0"/>
                <a:cs typeface="Roboto" panose="02000000000000000000" pitchFamily="2" charset="0"/>
              </a:rPr>
              <a:t>(</a:t>
            </a:r>
            <a:r>
              <a:rPr lang="en-US" sz="1600" dirty="0">
                <a:latin typeface="Roboto" panose="02000000000000000000" pitchFamily="2" charset="0"/>
                <a:ea typeface="Roboto" panose="02000000000000000000" pitchFamily="2" charset="0"/>
                <a:cs typeface="Roboto" panose="02000000000000000000" pitchFamily="2" charset="0"/>
              </a:rPr>
              <a:t>"apples", "bananas", "oranges“,85,-65</a:t>
            </a:r>
            <a:r>
              <a:rPr lang="en-US" sz="1600" b="1" dirty="0">
                <a:solidFill>
                  <a:srgbClr val="FF0000"/>
                </a:solidFill>
                <a:latin typeface="Roboto" panose="02000000000000000000" pitchFamily="2" charset="0"/>
                <a:ea typeface="Roboto" panose="02000000000000000000" pitchFamily="2" charset="0"/>
                <a:cs typeface="Roboto" panose="02000000000000000000" pitchFamily="2" charset="0"/>
              </a:rPr>
              <a:t>)</a:t>
            </a:r>
            <a:r>
              <a:rPr lang="en-US" sz="1600" dirty="0">
                <a:latin typeface="Roboto" panose="02000000000000000000" pitchFamily="2" charset="0"/>
                <a:ea typeface="Roboto" panose="02000000000000000000" pitchFamily="2" charset="0"/>
                <a:cs typeface="Roboto" panose="02000000000000000000" pitchFamily="2" charset="0"/>
              </a:rPr>
              <a:t> {id: 5678}</a:t>
            </a:r>
          </a:p>
          <a:p>
            <a:r>
              <a:rPr lang="en-US" sz="1600" dirty="0">
                <a:latin typeface="Roboto" panose="02000000000000000000" pitchFamily="2" charset="0"/>
                <a:ea typeface="Roboto" panose="02000000000000000000" pitchFamily="2" charset="0"/>
                <a:cs typeface="Roboto" panose="02000000000000000000" pitchFamily="2" charset="0"/>
              </a:rPr>
              <a:t>	a[0] = "berries“</a:t>
            </a:r>
          </a:p>
          <a:p>
            <a:r>
              <a:rPr lang="en-US" sz="1600" dirty="0">
                <a:latin typeface="Roboto" panose="02000000000000000000" pitchFamily="2" charset="0"/>
                <a:ea typeface="Roboto" panose="02000000000000000000" pitchFamily="2" charset="0"/>
                <a:cs typeface="Roboto" panose="02000000000000000000" pitchFamily="2" charset="0"/>
              </a:rPr>
              <a:t>	&gt;&gt;a </a:t>
            </a:r>
            <a:r>
              <a:rPr lang="en-US" sz="16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US" sz="1600" b="1" dirty="0" err="1">
                <a:solidFill>
                  <a:srgbClr val="FF0000"/>
                </a:solidFill>
                <a:latin typeface="Roboto" panose="02000000000000000000" pitchFamily="2" charset="0"/>
                <a:ea typeface="Roboto" panose="02000000000000000000" pitchFamily="2" charset="0"/>
                <a:cs typeface="Roboto" panose="02000000000000000000" pitchFamily="2" charset="0"/>
              </a:rPr>
              <a:t>TypeError</a:t>
            </a:r>
            <a:r>
              <a:rPr lang="en-US" sz="1600" b="1" dirty="0">
                <a:latin typeface="Roboto" panose="02000000000000000000" pitchFamily="2" charset="0"/>
                <a:ea typeface="Roboto" panose="02000000000000000000" pitchFamily="2" charset="0"/>
                <a:cs typeface="Roboto" panose="02000000000000000000" pitchFamily="2" charset="0"/>
              </a:rPr>
              <a:t>: 'tuple' object does not support item assignment</a:t>
            </a:r>
          </a:p>
          <a:p>
            <a:endParaRPr lang="en-US" sz="1600" b="1" dirty="0">
              <a:latin typeface="Roboto" panose="02000000000000000000" pitchFamily="2" charset="0"/>
              <a:ea typeface="Roboto" panose="02000000000000000000" pitchFamily="2" charset="0"/>
              <a:cs typeface="Roboto" panose="02000000000000000000" pitchFamily="2" charset="0"/>
            </a:endParaRPr>
          </a:p>
          <a:p>
            <a:endParaRPr lang="en-US" sz="1600" b="1" dirty="0">
              <a:latin typeface="Roboto" panose="02000000000000000000" pitchFamily="2" charset="0"/>
              <a:ea typeface="Roboto" panose="02000000000000000000" pitchFamily="2" charset="0"/>
              <a:cs typeface="Roboto" panose="02000000000000000000" pitchFamily="2" charset="0"/>
            </a:endParaRPr>
          </a:p>
          <a:p>
            <a:endParaRPr lang="en-US" sz="1600" b="1" dirty="0">
              <a:latin typeface="Roboto" panose="02000000000000000000" pitchFamily="2" charset="0"/>
              <a:ea typeface="Roboto" panose="02000000000000000000" pitchFamily="2" charset="0"/>
              <a:cs typeface="Roboto" panose="02000000000000000000" pitchFamily="2" charset="0"/>
            </a:endParaRPr>
          </a:p>
          <a:p>
            <a:endParaRPr lang="en-US" sz="1600" b="1" dirty="0">
              <a:latin typeface="Roboto" panose="02000000000000000000" pitchFamily="2" charset="0"/>
              <a:ea typeface="Roboto" panose="02000000000000000000" pitchFamily="2" charset="0"/>
              <a:cs typeface="Roboto" panose="02000000000000000000" pitchFamily="2" charset="0"/>
            </a:endParaRPr>
          </a:p>
          <a:p>
            <a:endParaRPr lang="en-US" sz="1600" b="1" dirty="0">
              <a:latin typeface="Roboto" panose="02000000000000000000" pitchFamily="2" charset="0"/>
              <a:ea typeface="Roboto" panose="02000000000000000000" pitchFamily="2" charset="0"/>
              <a:cs typeface="Roboto" panose="02000000000000000000" pitchFamily="2" charset="0"/>
            </a:endParaRPr>
          </a:p>
          <a:p>
            <a:endParaRPr lang="en-US" sz="1600" b="1" dirty="0">
              <a:latin typeface="Roboto" panose="02000000000000000000" pitchFamily="2" charset="0"/>
              <a:ea typeface="Roboto" panose="02000000000000000000" pitchFamily="2" charset="0"/>
              <a:cs typeface="Roboto" panose="02000000000000000000" pitchFamily="2" charset="0"/>
            </a:endParaRPr>
          </a:p>
          <a:p>
            <a:r>
              <a:rPr lang="en-US" sz="16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lang="en-US" sz="1600"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Accessing Values  Same as Lists</a:t>
            </a:r>
          </a:p>
          <a:p>
            <a:r>
              <a:rPr lang="en-US" sz="1600"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US" sz="1600" b="1" i="1" dirty="0">
                <a:latin typeface="Roboto" panose="02000000000000000000" pitchFamily="2" charset="0"/>
                <a:ea typeface="Roboto" panose="02000000000000000000" pitchFamily="2" charset="0"/>
                <a:cs typeface="Roboto" panose="02000000000000000000" pitchFamily="2" charset="0"/>
              </a:rPr>
              <a:t>workaround to Modify a Tuple</a:t>
            </a:r>
            <a:br>
              <a:rPr lang="en-US" sz="1600" dirty="0">
                <a:latin typeface="Roboto" panose="02000000000000000000" pitchFamily="2" charset="0"/>
                <a:ea typeface="Roboto" panose="02000000000000000000" pitchFamily="2" charset="0"/>
                <a:cs typeface="Roboto" panose="02000000000000000000" pitchFamily="2" charset="0"/>
              </a:rPr>
            </a:br>
            <a:r>
              <a:rPr lang="en-US" sz="1600" b="1" dirty="0">
                <a:highlight>
                  <a:srgbClr val="FFFF00"/>
                </a:highlight>
                <a:latin typeface="Roboto" panose="02000000000000000000" pitchFamily="2" charset="0"/>
                <a:ea typeface="Roboto" panose="02000000000000000000" pitchFamily="2" charset="0"/>
                <a:cs typeface="Roboto" panose="02000000000000000000" pitchFamily="2" charset="0"/>
              </a:rPr>
              <a:t>Convert the tuple into a list to be able to change it:</a:t>
            </a:r>
            <a:endParaRPr lang="en-US" sz="1600" b="1" i="1" dirty="0">
              <a:highlight>
                <a:srgbClr val="FFFF00"/>
              </a:highlight>
              <a:latin typeface="Roboto" panose="02000000000000000000" pitchFamily="2" charset="0"/>
              <a:ea typeface="Roboto" panose="02000000000000000000" pitchFamily="2" charset="0"/>
              <a:cs typeface="Roboto" panose="02000000000000000000" pitchFamily="2" charset="0"/>
            </a:endParaRPr>
          </a:p>
          <a:p>
            <a:r>
              <a:rPr lang="es-ES" sz="1600" dirty="0">
                <a:latin typeface="Roboto" panose="02000000000000000000" pitchFamily="2" charset="0"/>
                <a:ea typeface="Roboto" panose="02000000000000000000" pitchFamily="2" charset="0"/>
                <a:cs typeface="Roboto" panose="02000000000000000000" pitchFamily="2" charset="0"/>
              </a:rPr>
              <a:t>	x = ("</a:t>
            </a:r>
            <a:r>
              <a:rPr lang="es-ES" sz="1600" dirty="0" err="1">
                <a:latin typeface="Roboto" panose="02000000000000000000" pitchFamily="2" charset="0"/>
                <a:ea typeface="Roboto" panose="02000000000000000000" pitchFamily="2" charset="0"/>
                <a:cs typeface="Roboto" panose="02000000000000000000" pitchFamily="2" charset="0"/>
              </a:rPr>
              <a:t>apple</a:t>
            </a:r>
            <a:r>
              <a:rPr lang="es-ES" sz="1600" dirty="0">
                <a:latin typeface="Roboto" panose="02000000000000000000" pitchFamily="2" charset="0"/>
                <a:ea typeface="Roboto" panose="02000000000000000000" pitchFamily="2" charset="0"/>
                <a:cs typeface="Roboto" panose="02000000000000000000" pitchFamily="2" charset="0"/>
              </a:rPr>
              <a:t>", "banana", "cherry") {id:6789}</a:t>
            </a:r>
            <a:br>
              <a:rPr lang="es-ES" sz="1600" dirty="0">
                <a:latin typeface="Roboto" panose="02000000000000000000" pitchFamily="2" charset="0"/>
                <a:ea typeface="Roboto" panose="02000000000000000000" pitchFamily="2" charset="0"/>
                <a:cs typeface="Roboto" panose="02000000000000000000" pitchFamily="2" charset="0"/>
              </a:rPr>
            </a:br>
            <a:r>
              <a:rPr lang="es-ES" sz="1600" dirty="0">
                <a:latin typeface="Roboto" panose="02000000000000000000" pitchFamily="2" charset="0"/>
                <a:ea typeface="Roboto" panose="02000000000000000000" pitchFamily="2" charset="0"/>
                <a:cs typeface="Roboto" panose="02000000000000000000" pitchFamily="2" charset="0"/>
              </a:rPr>
              <a:t>	y = </a:t>
            </a:r>
            <a:r>
              <a:rPr lang="es-ES" sz="1600" dirty="0" err="1">
                <a:latin typeface="Roboto" panose="02000000000000000000" pitchFamily="2" charset="0"/>
                <a:ea typeface="Roboto" panose="02000000000000000000" pitchFamily="2" charset="0"/>
                <a:cs typeface="Roboto" panose="02000000000000000000" pitchFamily="2" charset="0"/>
              </a:rPr>
              <a:t>list</a:t>
            </a:r>
            <a:r>
              <a:rPr lang="es-ES" sz="1600" dirty="0">
                <a:latin typeface="Roboto" panose="02000000000000000000" pitchFamily="2" charset="0"/>
                <a:ea typeface="Roboto" panose="02000000000000000000" pitchFamily="2" charset="0"/>
                <a:cs typeface="Roboto" panose="02000000000000000000" pitchFamily="2" charset="0"/>
              </a:rPr>
              <a:t>(x)			       {id(y) : 3456}</a:t>
            </a:r>
            <a:br>
              <a:rPr lang="es-ES" sz="1600" dirty="0">
                <a:latin typeface="Roboto" panose="02000000000000000000" pitchFamily="2" charset="0"/>
                <a:ea typeface="Roboto" panose="02000000000000000000" pitchFamily="2" charset="0"/>
                <a:cs typeface="Roboto" panose="02000000000000000000" pitchFamily="2" charset="0"/>
              </a:rPr>
            </a:br>
            <a:r>
              <a:rPr lang="es-ES" sz="1600" dirty="0">
                <a:latin typeface="Roboto" panose="02000000000000000000" pitchFamily="2" charset="0"/>
                <a:ea typeface="Roboto" panose="02000000000000000000" pitchFamily="2" charset="0"/>
                <a:cs typeface="Roboto" panose="02000000000000000000" pitchFamily="2" charset="0"/>
              </a:rPr>
              <a:t>	y[1] = "kiwi"</a:t>
            </a:r>
            <a:br>
              <a:rPr lang="es-ES" dirty="0">
                <a:latin typeface="Roboto" panose="02000000000000000000" pitchFamily="2" charset="0"/>
                <a:ea typeface="Roboto" panose="02000000000000000000" pitchFamily="2" charset="0"/>
                <a:cs typeface="Roboto" panose="02000000000000000000" pitchFamily="2" charset="0"/>
              </a:rPr>
            </a:br>
            <a:r>
              <a:rPr lang="es-ES" dirty="0">
                <a:latin typeface="Roboto" panose="02000000000000000000" pitchFamily="2" charset="0"/>
                <a:ea typeface="Roboto" panose="02000000000000000000" pitchFamily="2" charset="0"/>
                <a:cs typeface="Roboto" panose="02000000000000000000" pitchFamily="2" charset="0"/>
              </a:rPr>
              <a:t>	x = </a:t>
            </a:r>
            <a:r>
              <a:rPr lang="es-ES" dirty="0" err="1">
                <a:latin typeface="Roboto" panose="02000000000000000000" pitchFamily="2" charset="0"/>
                <a:ea typeface="Roboto" panose="02000000000000000000" pitchFamily="2" charset="0"/>
                <a:cs typeface="Roboto" panose="02000000000000000000" pitchFamily="2" charset="0"/>
              </a:rPr>
              <a:t>tuple</a:t>
            </a:r>
            <a:r>
              <a:rPr lang="es-ES" dirty="0">
                <a:latin typeface="Roboto" panose="02000000000000000000" pitchFamily="2" charset="0"/>
                <a:ea typeface="Roboto" panose="02000000000000000000" pitchFamily="2" charset="0"/>
                <a:cs typeface="Roboto" panose="02000000000000000000" pitchFamily="2" charset="0"/>
              </a:rPr>
              <a:t>(y)		       {id: 8765}</a:t>
            </a:r>
            <a:endParaRPr lang="en-US" b="1" i="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endParaRPr>
          </a:p>
        </p:txBody>
      </p:sp>
      <p:sp>
        <p:nvSpPr>
          <p:cNvPr id="2" name="TextBox 1">
            <a:extLst>
              <a:ext uri="{FF2B5EF4-FFF2-40B4-BE49-F238E27FC236}">
                <a16:creationId xmlns:a16="http://schemas.microsoft.com/office/drawing/2014/main" id="{884F89DD-F613-4501-A578-0E65B01C62DD}"/>
              </a:ext>
            </a:extLst>
          </p:cNvPr>
          <p:cNvSpPr txBox="1"/>
          <p:nvPr/>
        </p:nvSpPr>
        <p:spPr>
          <a:xfrm>
            <a:off x="4685122" y="3075790"/>
            <a:ext cx="6532775" cy="1200329"/>
          </a:xfrm>
          <a:prstGeom prst="rect">
            <a:avLst/>
          </a:prstGeom>
          <a:noFill/>
          <a:ln>
            <a:solidFill>
              <a:schemeClr val="tx1"/>
            </a:solidFill>
          </a:ln>
        </p:spPr>
        <p:txBody>
          <a:bodyPr wrap="square" rtlCol="0">
            <a:spAutoFit/>
          </a:bodyPr>
          <a:lstStyle/>
          <a:p>
            <a:r>
              <a:rPr lang="en-US" dirty="0"/>
              <a:t>a = </a:t>
            </a:r>
            <a:r>
              <a:rPr lang="en-US" b="1" dirty="0">
                <a:solidFill>
                  <a:srgbClr val="FF0000"/>
                </a:solidFill>
              </a:rPr>
              <a:t>(</a:t>
            </a:r>
            <a:r>
              <a:rPr lang="en-US" dirty="0"/>
              <a:t>"apples", "bananas", "oranges“,85,-65</a:t>
            </a:r>
            <a:r>
              <a:rPr lang="en-US" b="1" dirty="0">
                <a:solidFill>
                  <a:srgbClr val="FF0000"/>
                </a:solidFill>
              </a:rPr>
              <a:t>) </a:t>
            </a:r>
            <a:r>
              <a:rPr lang="en-US" b="1" dirty="0"/>
              <a:t>{id:12345}</a:t>
            </a:r>
            <a:endParaRPr lang="en-US" b="1" dirty="0">
              <a:solidFill>
                <a:srgbClr val="FF0000"/>
              </a:solidFill>
            </a:endParaRPr>
          </a:p>
          <a:p>
            <a:r>
              <a:rPr lang="en-US" dirty="0"/>
              <a:t>a = </a:t>
            </a:r>
            <a:r>
              <a:rPr lang="en-US" b="1" dirty="0">
                <a:solidFill>
                  <a:srgbClr val="FF0000"/>
                </a:solidFill>
              </a:rPr>
              <a:t>(</a:t>
            </a:r>
            <a:r>
              <a:rPr lang="en-US" dirty="0"/>
              <a:t>“Mango", "bananas", "oranges“,85,-65</a:t>
            </a:r>
            <a:r>
              <a:rPr lang="en-US" b="1" dirty="0">
                <a:solidFill>
                  <a:srgbClr val="FF0000"/>
                </a:solidFill>
              </a:rPr>
              <a:t>) </a:t>
            </a:r>
            <a:r>
              <a:rPr lang="en-US" b="1" dirty="0"/>
              <a:t>{id:5678}</a:t>
            </a:r>
          </a:p>
          <a:p>
            <a:r>
              <a:rPr lang="en-US" b="1" dirty="0">
                <a:solidFill>
                  <a:srgbClr val="FF0000"/>
                </a:solidFill>
                <a:sym typeface="Wingdings" panose="05000000000000000000" pitchFamily="2" charset="2"/>
              </a:rPr>
              <a:t></a:t>
            </a:r>
            <a:r>
              <a:rPr lang="en-US" b="1" dirty="0">
                <a:sym typeface="Wingdings" panose="05000000000000000000" pitchFamily="2" charset="2"/>
              </a:rPr>
              <a:t>This won’t throw any error coz Actually we are not modifying </a:t>
            </a:r>
            <a:r>
              <a:rPr lang="en-US" dirty="0">
                <a:sym typeface="Wingdings" panose="05000000000000000000" pitchFamily="2" charset="2"/>
              </a:rPr>
              <a:t>the Object </a:t>
            </a:r>
            <a:r>
              <a:rPr lang="en-US" b="1" dirty="0">
                <a:solidFill>
                  <a:srgbClr val="FF0000"/>
                </a:solidFill>
                <a:sym typeface="Wingdings" panose="05000000000000000000" pitchFamily="2" charset="2"/>
              </a:rPr>
              <a:t>a, </a:t>
            </a:r>
            <a:r>
              <a:rPr lang="en-US" b="1" dirty="0">
                <a:sym typeface="Wingdings" panose="05000000000000000000" pitchFamily="2" charset="2"/>
              </a:rPr>
              <a:t>BUT </a:t>
            </a:r>
            <a:r>
              <a:rPr lang="en-US" dirty="0">
                <a:sym typeface="Wingdings" panose="05000000000000000000" pitchFamily="2" charset="2"/>
              </a:rPr>
              <a:t>Reassigning variable </a:t>
            </a:r>
            <a:r>
              <a:rPr lang="en-US" b="1" dirty="0">
                <a:sym typeface="Wingdings" panose="05000000000000000000" pitchFamily="2" charset="2"/>
              </a:rPr>
              <a:t>a </a:t>
            </a:r>
            <a:r>
              <a:rPr lang="en-US" dirty="0">
                <a:sym typeface="Wingdings" panose="05000000000000000000" pitchFamily="2" charset="2"/>
              </a:rPr>
              <a:t>with </a:t>
            </a:r>
            <a:r>
              <a:rPr lang="en-US" b="1" dirty="0">
                <a:sym typeface="Wingdings" panose="05000000000000000000" pitchFamily="2" charset="2"/>
              </a:rPr>
              <a:t>new</a:t>
            </a:r>
            <a:r>
              <a:rPr lang="en-US" dirty="0">
                <a:sym typeface="Wingdings" panose="05000000000000000000" pitchFamily="2" charset="2"/>
              </a:rPr>
              <a:t> Object</a:t>
            </a:r>
            <a:endParaRPr lang="en-US" dirty="0"/>
          </a:p>
        </p:txBody>
      </p:sp>
    </p:spTree>
    <p:extLst>
      <p:ext uri="{BB962C8B-B14F-4D97-AF65-F5344CB8AC3E}">
        <p14:creationId xmlns:p14="http://schemas.microsoft.com/office/powerpoint/2010/main" val="338890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Iphone Floating taking image">
            <a:extLst>
              <a:ext uri="{FF2B5EF4-FFF2-40B4-BE49-F238E27FC236}">
                <a16:creationId xmlns:a16="http://schemas.microsoft.com/office/drawing/2014/main" id="{7BE52127-9518-4872-A0A9-09A7D087142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0" y="0"/>
            <a:ext cx="4534293" cy="6858000"/>
          </a:xfrm>
        </p:spPr>
      </p:pic>
      <p:sp>
        <p:nvSpPr>
          <p:cNvPr id="14" name="Rectangle 13">
            <a:extLst>
              <a:ext uri="{FF2B5EF4-FFF2-40B4-BE49-F238E27FC236}">
                <a16:creationId xmlns:a16="http://schemas.microsoft.com/office/drawing/2014/main" id="{D687D26E-D67A-4318-AAB1-DCEAA89EEB21}"/>
              </a:ext>
              <a:ext uri="{C183D7F6-B498-43B3-948B-1728B52AA6E4}">
                <adec:decorative xmlns:adec="http://schemas.microsoft.com/office/drawing/2017/decorative" val="1"/>
              </a:ext>
            </a:extLst>
          </p:cNvPr>
          <p:cNvSpPr/>
          <p:nvPr/>
        </p:nvSpPr>
        <p:spPr>
          <a:xfrm>
            <a:off x="0" y="0"/>
            <a:ext cx="4534293" cy="6882714"/>
          </a:xfrm>
          <a:prstGeom prst="parallelogram">
            <a:avLst/>
          </a:prstGeom>
          <a:gradFill flip="none" rotWithShape="1">
            <a:gsLst>
              <a:gs pos="0">
                <a:srgbClr val="01023B">
                  <a:alpha val="50000"/>
                </a:srgbClr>
              </a:gs>
              <a:gs pos="100000">
                <a:srgbClr val="E99757">
                  <a:alpha val="50000"/>
                </a:srgbClr>
              </a:gs>
              <a:gs pos="50000">
                <a:srgbClr val="A53F52">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4534294" y="254097"/>
            <a:ext cx="7248998" cy="594316"/>
          </a:xfrm>
        </p:spPr>
        <p:txBody>
          <a:bodyPr>
            <a:normAutofit fontScale="90000"/>
          </a:bodyPr>
          <a:lstStyle/>
          <a:p>
            <a:pPr algn="ctr"/>
            <a:r>
              <a:rPr lang="en-US" b="1" dirty="0">
                <a:latin typeface="Roboto" panose="02000000000000000000" pitchFamily="2" charset="0"/>
                <a:ea typeface="Roboto" panose="02000000000000000000" pitchFamily="2" charset="0"/>
                <a:cs typeface="Roboto" panose="02000000000000000000" pitchFamily="2" charset="0"/>
              </a:rPr>
              <a:t>history</a:t>
            </a:r>
          </a:p>
        </p:txBody>
      </p:sp>
      <p:sp>
        <p:nvSpPr>
          <p:cNvPr id="4" name="Text Placeholder 3">
            <a:extLst>
              <a:ext uri="{FF2B5EF4-FFF2-40B4-BE49-F238E27FC236}">
                <a16:creationId xmlns:a16="http://schemas.microsoft.com/office/drawing/2014/main" id="{A8CA6DEC-302B-49C8-AC11-FD6F37AFA854}"/>
              </a:ext>
            </a:extLst>
          </p:cNvPr>
          <p:cNvSpPr>
            <a:spLocks noGrp="1"/>
          </p:cNvSpPr>
          <p:nvPr>
            <p:ph type="body" idx="1"/>
          </p:nvPr>
        </p:nvSpPr>
        <p:spPr>
          <a:xfrm>
            <a:off x="4534293" y="1338607"/>
            <a:ext cx="7248998" cy="5129696"/>
          </a:xfrm>
        </p:spPr>
        <p:txBody>
          <a:bodyPr>
            <a:normAutofit/>
          </a:bodyPr>
          <a:lstStyle/>
          <a:p>
            <a:pPr marL="342900" indent="-342900">
              <a:buFont typeface="Arial" panose="020B0604020202020204" pitchFamily="34" charset="0"/>
              <a:buChar char="•"/>
            </a:pPr>
            <a:r>
              <a:rPr lang="en-US" sz="2000" spc="200" dirty="0">
                <a:solidFill>
                  <a:schemeClr val="tx1"/>
                </a:solidFill>
                <a:latin typeface="Roboto" panose="02000000000000000000" pitchFamily="2" charset="0"/>
                <a:ea typeface="Roboto" panose="02000000000000000000" pitchFamily="2" charset="0"/>
                <a:cs typeface="Roboto" panose="02000000000000000000" pitchFamily="2" charset="0"/>
              </a:rPr>
              <a:t>Invented in the Netherlands, early 90s by </a:t>
            </a:r>
            <a:r>
              <a:rPr lang="en-US" sz="2000" b="1" spc="200" dirty="0">
                <a:solidFill>
                  <a:schemeClr val="tx1"/>
                </a:solidFill>
                <a:latin typeface="Roboto" panose="02000000000000000000" pitchFamily="2" charset="0"/>
                <a:ea typeface="Roboto" panose="02000000000000000000" pitchFamily="2" charset="0"/>
                <a:cs typeface="Roboto" panose="02000000000000000000" pitchFamily="2" charset="0"/>
              </a:rPr>
              <a:t>Guido van Rossum</a:t>
            </a:r>
          </a:p>
          <a:p>
            <a:pPr marL="342900" indent="-342900">
              <a:buFont typeface="Arial" panose="020B0604020202020204" pitchFamily="34" charset="0"/>
              <a:buChar char="•"/>
            </a:pPr>
            <a:r>
              <a:rPr lang="en-US" sz="2000" spc="200" dirty="0">
                <a:solidFill>
                  <a:schemeClr val="tx1"/>
                </a:solidFill>
                <a:latin typeface="Roboto" panose="02000000000000000000" pitchFamily="2" charset="0"/>
                <a:ea typeface="Roboto" panose="02000000000000000000" pitchFamily="2" charset="0"/>
                <a:cs typeface="Roboto" panose="02000000000000000000" pitchFamily="2" charset="0"/>
              </a:rPr>
              <a:t>Python was conceived in the late 1980s and its implementation was started in December 1989</a:t>
            </a:r>
          </a:p>
          <a:p>
            <a:pPr marL="342900" indent="-342900">
              <a:buFont typeface="Arial" panose="020B0604020202020204" pitchFamily="34" charset="0"/>
              <a:buChar char="•"/>
            </a:pPr>
            <a:r>
              <a:rPr lang="en-US" sz="2000" spc="200" dirty="0">
                <a:solidFill>
                  <a:schemeClr val="tx1"/>
                </a:solidFill>
                <a:latin typeface="Roboto" panose="02000000000000000000" pitchFamily="2" charset="0"/>
                <a:ea typeface="Roboto" panose="02000000000000000000" pitchFamily="2" charset="0"/>
                <a:cs typeface="Roboto" panose="02000000000000000000" pitchFamily="2" charset="0"/>
              </a:rPr>
              <a:t>Named after “</a:t>
            </a:r>
            <a:r>
              <a:rPr lang="en-US" sz="2000" b="1" spc="200" dirty="0">
                <a:solidFill>
                  <a:schemeClr val="tx1"/>
                </a:solidFill>
                <a:latin typeface="Roboto" panose="02000000000000000000" pitchFamily="2" charset="0"/>
                <a:ea typeface="Roboto" panose="02000000000000000000" pitchFamily="2" charset="0"/>
                <a:cs typeface="Roboto" panose="02000000000000000000" pitchFamily="2" charset="0"/>
              </a:rPr>
              <a:t>Monty Python’s Flying Circus</a:t>
            </a:r>
            <a:r>
              <a:rPr lang="en-US" sz="2000" spc="200" dirty="0">
                <a:solidFill>
                  <a:schemeClr val="tx1"/>
                </a:solidFill>
                <a:latin typeface="Roboto" panose="02000000000000000000" pitchFamily="2" charset="0"/>
                <a:ea typeface="Roboto" panose="02000000000000000000" pitchFamily="2" charset="0"/>
                <a:cs typeface="Roboto" panose="02000000000000000000" pitchFamily="2" charset="0"/>
              </a:rPr>
              <a:t>” a famous TV show in Netherlands</a:t>
            </a:r>
          </a:p>
          <a:p>
            <a:pPr marL="342900" indent="-342900">
              <a:buFont typeface="Arial" panose="020B0604020202020204" pitchFamily="34" charset="0"/>
              <a:buChar char="•"/>
            </a:pPr>
            <a:r>
              <a:rPr lang="en-US" sz="2000" spc="200" dirty="0">
                <a:solidFill>
                  <a:schemeClr val="tx1"/>
                </a:solidFill>
                <a:latin typeface="Roboto" panose="02000000000000000000" pitchFamily="2" charset="0"/>
                <a:ea typeface="Roboto" panose="02000000000000000000" pitchFamily="2" charset="0"/>
                <a:cs typeface="Roboto" panose="02000000000000000000" pitchFamily="2" charset="0"/>
              </a:rPr>
              <a:t>Python </a:t>
            </a:r>
            <a:r>
              <a:rPr lang="en-US" sz="2000" b="1" spc="200" dirty="0">
                <a:solidFill>
                  <a:schemeClr val="tx1"/>
                </a:solidFill>
                <a:latin typeface="Roboto" panose="02000000000000000000" pitchFamily="2" charset="0"/>
                <a:ea typeface="Roboto" panose="02000000000000000000" pitchFamily="2" charset="0"/>
                <a:cs typeface="Roboto" panose="02000000000000000000" pitchFamily="2" charset="0"/>
              </a:rPr>
              <a:t>2.x</a:t>
            </a:r>
            <a:r>
              <a:rPr lang="en-US" sz="2000" spc="200" dirty="0">
                <a:solidFill>
                  <a:schemeClr val="tx1"/>
                </a:solidFill>
                <a:latin typeface="Roboto" panose="02000000000000000000" pitchFamily="2" charset="0"/>
                <a:ea typeface="Roboto" panose="02000000000000000000" pitchFamily="2" charset="0"/>
                <a:cs typeface="Roboto" panose="02000000000000000000" pitchFamily="2" charset="0"/>
              </a:rPr>
              <a:t> is legacy, Python </a:t>
            </a:r>
            <a:r>
              <a:rPr lang="en-US" sz="2000" b="1" spc="200" dirty="0">
                <a:solidFill>
                  <a:schemeClr val="tx1"/>
                </a:solidFill>
                <a:latin typeface="Roboto" panose="02000000000000000000" pitchFamily="2" charset="0"/>
                <a:ea typeface="Roboto" panose="02000000000000000000" pitchFamily="2" charset="0"/>
                <a:cs typeface="Roboto" panose="02000000000000000000" pitchFamily="2" charset="0"/>
              </a:rPr>
              <a:t>3.x</a:t>
            </a:r>
            <a:r>
              <a:rPr lang="en-US" sz="2000" spc="200" dirty="0">
                <a:solidFill>
                  <a:schemeClr val="tx1"/>
                </a:solidFill>
                <a:latin typeface="Roboto" panose="02000000000000000000" pitchFamily="2" charset="0"/>
                <a:ea typeface="Roboto" panose="02000000000000000000" pitchFamily="2" charset="0"/>
                <a:cs typeface="Roboto" panose="02000000000000000000" pitchFamily="2" charset="0"/>
              </a:rPr>
              <a:t>[2008] is the present and future of the language</a:t>
            </a:r>
          </a:p>
          <a:p>
            <a:pPr marL="342900" indent="-342900">
              <a:buFont typeface="Arial" panose="020B0604020202020204" pitchFamily="34" charset="0"/>
              <a:buChar char="•"/>
            </a:pPr>
            <a:endParaRPr lang="en-US" sz="2000" spc="200" dirty="0">
              <a:solidFill>
                <a:schemeClr val="tx1"/>
              </a:solidFill>
              <a:latin typeface="Roboto" panose="02000000000000000000" pitchFamily="2" charset="0"/>
              <a:ea typeface="Roboto" panose="02000000000000000000" pitchFamily="2" charset="0"/>
              <a:cs typeface="Roboto" panose="02000000000000000000" pitchFamily="2" charset="0"/>
            </a:endParaRPr>
          </a:p>
          <a:p>
            <a:r>
              <a:rPr lang="en-US" u="sng" dirty="0">
                <a:solidFill>
                  <a:srgbClr val="0070C0"/>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	</a:t>
            </a:r>
            <a:r>
              <a:rPr lang="en-US" sz="2000" dirty="0">
                <a:solidFill>
                  <a:srgbClr val="0070C0"/>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kings-day-speech</a:t>
            </a:r>
            <a:r>
              <a:rPr lang="en-US" sz="2000" dirty="0">
                <a:solidFill>
                  <a:srgbClr val="0070C0"/>
                </a:solidFill>
                <a:latin typeface="Roboto" panose="02000000000000000000" pitchFamily="2" charset="0"/>
                <a:ea typeface="Roboto" panose="02000000000000000000" pitchFamily="2" charset="0"/>
                <a:cs typeface="Roboto" panose="02000000000000000000" pitchFamily="2" charset="0"/>
              </a:rPr>
              <a:t>         </a:t>
            </a:r>
            <a:endParaRPr lang="en-US" sz="2000" spc="200" dirty="0">
              <a:solidFill>
                <a:srgbClr val="0070C0"/>
              </a:solidFill>
              <a:latin typeface="Roboto" panose="02000000000000000000" pitchFamily="2" charset="0"/>
              <a:ea typeface="Roboto" panose="02000000000000000000" pitchFamily="2" charset="0"/>
              <a:cs typeface="Roboto" panose="02000000000000000000" pitchFamily="2" charset="0"/>
            </a:endParaRP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p:txBody>
          <a:bodyPr/>
          <a:lstStyle/>
          <a:p>
            <a:fld id="{8C2E478F-E849-4A8C-AF1F-CBCC78A7CBFA}" type="slidenum">
              <a:rPr lang="en-US" smtClean="0"/>
              <a:pPr/>
              <a:t>3</a:t>
            </a:fld>
            <a:endParaRPr lang="en-US" dirty="0"/>
          </a:p>
        </p:txBody>
      </p:sp>
      <p:pic>
        <p:nvPicPr>
          <p:cNvPr id="2" name="Picture 1">
            <a:extLst>
              <a:ext uri="{FF2B5EF4-FFF2-40B4-BE49-F238E27FC236}">
                <a16:creationId xmlns:a16="http://schemas.microsoft.com/office/drawing/2014/main" id="{1DA92769-5051-4099-A81A-F16D1F1968C5}"/>
              </a:ext>
            </a:extLst>
          </p:cNvPr>
          <p:cNvPicPr>
            <a:picLocks noChangeAspect="1"/>
          </p:cNvPicPr>
          <p:nvPr/>
        </p:nvPicPr>
        <p:blipFill>
          <a:blip r:embed="rId4"/>
          <a:stretch>
            <a:fillRect/>
          </a:stretch>
        </p:blipFill>
        <p:spPr>
          <a:xfrm>
            <a:off x="1266547" y="1566684"/>
            <a:ext cx="3267746" cy="4901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421077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COLLECTIONS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30</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695306" y="136525"/>
            <a:ext cx="8220173" cy="6032421"/>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Tuple ( )</a:t>
            </a:r>
          </a:p>
          <a:p>
            <a:endParaRPr lang="en-US" sz="2400" b="1" dirty="0"/>
          </a:p>
          <a:p>
            <a:r>
              <a:rPr lang="en-US" sz="1600" dirty="0">
                <a:latin typeface="Roboto" panose="02000000000000000000" pitchFamily="2" charset="0"/>
                <a:ea typeface="Roboto" panose="02000000000000000000" pitchFamily="2" charset="0"/>
                <a:cs typeface="Roboto" panose="02000000000000000000" pitchFamily="2" charset="0"/>
              </a:rPr>
              <a:t>#</a:t>
            </a:r>
            <a:r>
              <a:rPr lang="en-US" sz="1600" b="1" dirty="0">
                <a:latin typeface="Roboto" panose="02000000000000000000" pitchFamily="2" charset="0"/>
                <a:ea typeface="Roboto" panose="02000000000000000000" pitchFamily="2" charset="0"/>
                <a:cs typeface="Roboto" panose="02000000000000000000" pitchFamily="2" charset="0"/>
              </a:rPr>
              <a:t>Add Items OR Remove Items</a:t>
            </a:r>
          </a:p>
          <a:p>
            <a:r>
              <a:rPr lang="en-US" sz="1600" dirty="0">
                <a:latin typeface="Roboto" panose="02000000000000000000" pitchFamily="2" charset="0"/>
                <a:ea typeface="Roboto" panose="02000000000000000000" pitchFamily="2" charset="0"/>
                <a:cs typeface="Roboto" panose="02000000000000000000" pitchFamily="2" charset="0"/>
              </a:rPr>
              <a:t>  We </a:t>
            </a:r>
            <a:r>
              <a:rPr lang="en-US" sz="1600" b="1" dirty="0">
                <a:solidFill>
                  <a:srgbClr val="FF0000"/>
                </a:solidFill>
                <a:latin typeface="Roboto" panose="02000000000000000000" pitchFamily="2" charset="0"/>
                <a:ea typeface="Roboto" panose="02000000000000000000" pitchFamily="2" charset="0"/>
                <a:cs typeface="Roboto" panose="02000000000000000000" pitchFamily="2" charset="0"/>
              </a:rPr>
              <a:t>can not </a:t>
            </a:r>
            <a:r>
              <a:rPr lang="en-US" sz="1600" dirty="0">
                <a:latin typeface="Roboto" panose="02000000000000000000" pitchFamily="2" charset="0"/>
                <a:ea typeface="Roboto" panose="02000000000000000000" pitchFamily="2" charset="0"/>
                <a:cs typeface="Roboto" panose="02000000000000000000" pitchFamily="2" charset="0"/>
              </a:rPr>
              <a:t>Add or Remove an Item from a tuple once its  Created</a:t>
            </a:r>
          </a:p>
          <a:p>
            <a:r>
              <a:rPr lang="en-US" sz="1600" dirty="0">
                <a:latin typeface="Roboto" panose="02000000000000000000" pitchFamily="2" charset="0"/>
                <a:ea typeface="Roboto" panose="02000000000000000000" pitchFamily="2" charset="0"/>
                <a:cs typeface="Roboto" panose="02000000000000000000" pitchFamily="2" charset="0"/>
              </a:rPr>
              <a:t>  but we can </a:t>
            </a:r>
            <a:r>
              <a:rPr lang="en-US" sz="1600" b="1" dirty="0">
                <a:latin typeface="Roboto" panose="02000000000000000000" pitchFamily="2" charset="0"/>
                <a:ea typeface="Roboto" panose="02000000000000000000" pitchFamily="2" charset="0"/>
                <a:cs typeface="Roboto" panose="02000000000000000000" pitchFamily="2" charset="0"/>
              </a:rPr>
              <a:t>delete</a:t>
            </a:r>
            <a:r>
              <a:rPr lang="en-US" sz="1600" dirty="0">
                <a:latin typeface="Roboto" panose="02000000000000000000" pitchFamily="2" charset="0"/>
                <a:ea typeface="Roboto" panose="02000000000000000000" pitchFamily="2" charset="0"/>
                <a:cs typeface="Roboto" panose="02000000000000000000" pitchFamily="2" charset="0"/>
              </a:rPr>
              <a:t> the tuple completely:</a:t>
            </a:r>
          </a:p>
          <a:p>
            <a:r>
              <a:rPr lang="en-US" sz="1600" dirty="0">
                <a:latin typeface="Roboto" panose="02000000000000000000" pitchFamily="2" charset="0"/>
                <a:ea typeface="Roboto" panose="02000000000000000000" pitchFamily="2" charset="0"/>
                <a:cs typeface="Roboto" panose="02000000000000000000" pitchFamily="2" charset="0"/>
              </a:rPr>
              <a:t>	</a:t>
            </a:r>
            <a:r>
              <a:rPr lang="en-US" sz="1600" b="1" dirty="0">
                <a:latin typeface="Roboto" panose="02000000000000000000" pitchFamily="2" charset="0"/>
                <a:ea typeface="Roboto" panose="02000000000000000000" pitchFamily="2" charset="0"/>
                <a:cs typeface="Roboto" panose="02000000000000000000" pitchFamily="2" charset="0"/>
              </a:rPr>
              <a:t>del a</a:t>
            </a:r>
          </a:p>
          <a:p>
            <a:r>
              <a:rPr lang="en-US" sz="1600" b="1" dirty="0">
                <a:latin typeface="Roboto" panose="02000000000000000000" pitchFamily="2" charset="0"/>
                <a:ea typeface="Roboto" panose="02000000000000000000" pitchFamily="2" charset="0"/>
                <a:cs typeface="Roboto" panose="02000000000000000000" pitchFamily="2" charset="0"/>
              </a:rPr>
              <a:t>#Join Two Tuples </a:t>
            </a:r>
            <a:r>
              <a:rPr lang="en-US" sz="1600"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Same as List but it will generate a new Object</a:t>
            </a:r>
          </a:p>
          <a:p>
            <a:r>
              <a:rPr lang="en-US" sz="1600"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lang="en-US" sz="1600" b="1" dirty="0">
                <a:latin typeface="Roboto" panose="02000000000000000000" pitchFamily="2" charset="0"/>
                <a:ea typeface="Roboto" panose="02000000000000000000" pitchFamily="2" charset="0"/>
                <a:cs typeface="Roboto" panose="02000000000000000000" pitchFamily="2" charset="0"/>
              </a:rPr>
              <a:t>The tuple() Constructor </a:t>
            </a:r>
            <a:r>
              <a:rPr lang="en-US" sz="1600"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Same as List</a:t>
            </a:r>
          </a:p>
          <a:p>
            <a:r>
              <a:rPr lang="en-US" sz="1600"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lang="en-US" sz="1600" b="1" dirty="0">
                <a:latin typeface="Roboto" panose="02000000000000000000" pitchFamily="2" charset="0"/>
                <a:ea typeface="Roboto" panose="02000000000000000000" pitchFamily="2" charset="0"/>
                <a:cs typeface="Roboto" panose="02000000000000000000" pitchFamily="2" charset="0"/>
              </a:rPr>
              <a:t>Create Tuple With One Item</a:t>
            </a:r>
          </a:p>
          <a:p>
            <a:r>
              <a:rPr lang="en-US" sz="1600" b="1" dirty="0">
                <a:latin typeface="Roboto" panose="02000000000000000000" pitchFamily="2" charset="0"/>
                <a:ea typeface="Roboto" panose="02000000000000000000" pitchFamily="2" charset="0"/>
                <a:cs typeface="Roboto" panose="02000000000000000000" pitchFamily="2" charset="0"/>
              </a:rPr>
              <a:t>	Eg: </a:t>
            </a:r>
            <a:r>
              <a:rPr lang="en-US" sz="1600" dirty="0">
                <a:latin typeface="Roboto" panose="02000000000000000000" pitchFamily="2" charset="0"/>
                <a:ea typeface="Roboto" panose="02000000000000000000" pitchFamily="2" charset="0"/>
                <a:cs typeface="Roboto" panose="02000000000000000000" pitchFamily="2" charset="0"/>
              </a:rPr>
              <a:t>a = ("apple</a:t>
            </a:r>
            <a:r>
              <a:rPr lang="en-US" sz="1600" b="1" dirty="0">
                <a:latin typeface="Roboto" panose="02000000000000000000" pitchFamily="2" charset="0"/>
                <a:ea typeface="Roboto" panose="02000000000000000000" pitchFamily="2" charset="0"/>
                <a:cs typeface="Roboto" panose="02000000000000000000" pitchFamily="2" charset="0"/>
              </a:rPr>
              <a:t>"</a:t>
            </a:r>
            <a:r>
              <a:rPr lang="en-US" sz="1600" b="1" dirty="0">
                <a:solidFill>
                  <a:srgbClr val="FF0000"/>
                </a:solidFill>
                <a:latin typeface="Roboto" panose="02000000000000000000" pitchFamily="2" charset="0"/>
                <a:ea typeface="Roboto" panose="02000000000000000000" pitchFamily="2" charset="0"/>
                <a:cs typeface="Roboto" panose="02000000000000000000" pitchFamily="2" charset="0"/>
              </a:rPr>
              <a:t>,</a:t>
            </a:r>
            <a:r>
              <a:rPr lang="en-US" sz="1600" dirty="0">
                <a:latin typeface="Roboto" panose="02000000000000000000" pitchFamily="2" charset="0"/>
                <a:ea typeface="Roboto" panose="02000000000000000000" pitchFamily="2" charset="0"/>
                <a:cs typeface="Roboto" panose="02000000000000000000" pitchFamily="2" charset="0"/>
              </a:rPr>
              <a:t>) [</a:t>
            </a:r>
            <a:r>
              <a:rPr lang="en-US" sz="1600" i="1" dirty="0">
                <a:solidFill>
                  <a:srgbClr val="FF0000"/>
                </a:solidFill>
                <a:latin typeface="Roboto" panose="02000000000000000000" pitchFamily="2" charset="0"/>
                <a:ea typeface="Roboto" panose="02000000000000000000" pitchFamily="2" charset="0"/>
                <a:cs typeface="Roboto" panose="02000000000000000000" pitchFamily="2" charset="0"/>
              </a:rPr>
              <a:t>we have to add a comma after the item</a:t>
            </a:r>
            <a:r>
              <a:rPr lang="en-US" sz="1600" dirty="0">
                <a:latin typeface="Roboto" panose="02000000000000000000" pitchFamily="2" charset="0"/>
                <a:ea typeface="Roboto" panose="02000000000000000000" pitchFamily="2" charset="0"/>
                <a:cs typeface="Roboto" panose="02000000000000000000" pitchFamily="2" charset="0"/>
              </a:rPr>
              <a:t>]</a:t>
            </a:r>
            <a:br>
              <a:rPr lang="en-US" sz="1600" dirty="0">
                <a:latin typeface="Roboto" panose="02000000000000000000" pitchFamily="2" charset="0"/>
                <a:ea typeface="Roboto" panose="02000000000000000000" pitchFamily="2" charset="0"/>
                <a:cs typeface="Roboto" panose="02000000000000000000" pitchFamily="2" charset="0"/>
              </a:rPr>
            </a:br>
            <a:r>
              <a:rPr lang="en-US" sz="1600" dirty="0">
                <a:latin typeface="Roboto" panose="02000000000000000000" pitchFamily="2" charset="0"/>
                <a:ea typeface="Roboto" panose="02000000000000000000" pitchFamily="2" charset="0"/>
                <a:cs typeface="Roboto" panose="02000000000000000000" pitchFamily="2" charset="0"/>
              </a:rPr>
              <a:t>	       print(type(</a:t>
            </a:r>
            <a:r>
              <a:rPr lang="en-US" sz="1600" dirty="0" err="1">
                <a:latin typeface="Roboto" panose="02000000000000000000" pitchFamily="2" charset="0"/>
                <a:ea typeface="Roboto" panose="02000000000000000000" pitchFamily="2" charset="0"/>
                <a:cs typeface="Roboto" panose="02000000000000000000" pitchFamily="2" charset="0"/>
              </a:rPr>
              <a:t>thistuple</a:t>
            </a:r>
            <a:r>
              <a:rPr lang="en-US" sz="1600" dirty="0">
                <a:latin typeface="Roboto" panose="02000000000000000000" pitchFamily="2" charset="0"/>
                <a:ea typeface="Roboto" panose="02000000000000000000" pitchFamily="2" charset="0"/>
                <a:cs typeface="Roboto" panose="02000000000000000000" pitchFamily="2" charset="0"/>
              </a:rPr>
              <a:t>)) </a:t>
            </a:r>
            <a:r>
              <a:rPr lang="en-US" sz="16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US" sz="1600" dirty="0">
                <a:latin typeface="Roboto" panose="02000000000000000000" pitchFamily="2" charset="0"/>
                <a:ea typeface="Roboto" panose="02000000000000000000" pitchFamily="2" charset="0"/>
                <a:cs typeface="Roboto" panose="02000000000000000000" pitchFamily="2" charset="0"/>
              </a:rPr>
              <a:t>&lt;class 'tuple’&gt;</a:t>
            </a:r>
          </a:p>
          <a:p>
            <a:r>
              <a:rPr lang="en-US" sz="1600" dirty="0">
                <a:latin typeface="Roboto" panose="02000000000000000000" pitchFamily="2" charset="0"/>
                <a:ea typeface="Roboto" panose="02000000000000000000" pitchFamily="2" charset="0"/>
                <a:cs typeface="Roboto" panose="02000000000000000000" pitchFamily="2" charset="0"/>
              </a:rPr>
              <a:t>	      a = ("apple</a:t>
            </a:r>
            <a:r>
              <a:rPr lang="en-US" sz="1600" b="1" dirty="0">
                <a:latin typeface="Roboto" panose="02000000000000000000" pitchFamily="2" charset="0"/>
                <a:ea typeface="Roboto" panose="02000000000000000000" pitchFamily="2" charset="0"/>
                <a:cs typeface="Roboto" panose="02000000000000000000" pitchFamily="2" charset="0"/>
              </a:rPr>
              <a:t>"</a:t>
            </a:r>
            <a:r>
              <a:rPr lang="en-US" sz="1600" dirty="0">
                <a:latin typeface="Roboto" panose="02000000000000000000" pitchFamily="2" charset="0"/>
                <a:ea typeface="Roboto" panose="02000000000000000000" pitchFamily="2" charset="0"/>
                <a:cs typeface="Roboto" panose="02000000000000000000" pitchFamily="2" charset="0"/>
              </a:rPr>
              <a:t>) [When NO comma]</a:t>
            </a:r>
            <a:br>
              <a:rPr lang="en-US" sz="1600" dirty="0">
                <a:latin typeface="Roboto" panose="02000000000000000000" pitchFamily="2" charset="0"/>
                <a:ea typeface="Roboto" panose="02000000000000000000" pitchFamily="2" charset="0"/>
                <a:cs typeface="Roboto" panose="02000000000000000000" pitchFamily="2" charset="0"/>
              </a:rPr>
            </a:br>
            <a:r>
              <a:rPr lang="en-US" sz="1600" dirty="0">
                <a:latin typeface="Roboto" panose="02000000000000000000" pitchFamily="2" charset="0"/>
                <a:ea typeface="Roboto" panose="02000000000000000000" pitchFamily="2" charset="0"/>
                <a:cs typeface="Roboto" panose="02000000000000000000" pitchFamily="2" charset="0"/>
              </a:rPr>
              <a:t>	        print(type(</a:t>
            </a:r>
            <a:r>
              <a:rPr lang="en-US" sz="1600" dirty="0" err="1">
                <a:latin typeface="Roboto" panose="02000000000000000000" pitchFamily="2" charset="0"/>
                <a:ea typeface="Roboto" panose="02000000000000000000" pitchFamily="2" charset="0"/>
                <a:cs typeface="Roboto" panose="02000000000000000000" pitchFamily="2" charset="0"/>
              </a:rPr>
              <a:t>thistuple</a:t>
            </a:r>
            <a:r>
              <a:rPr lang="en-US" sz="1600" dirty="0">
                <a:latin typeface="Roboto" panose="02000000000000000000" pitchFamily="2" charset="0"/>
                <a:ea typeface="Roboto" panose="02000000000000000000" pitchFamily="2" charset="0"/>
                <a:cs typeface="Roboto" panose="02000000000000000000" pitchFamily="2" charset="0"/>
              </a:rPr>
              <a:t>)) </a:t>
            </a:r>
            <a:r>
              <a:rPr lang="en-US" sz="16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US" sz="1600" dirty="0">
                <a:latin typeface="Roboto" panose="02000000000000000000" pitchFamily="2" charset="0"/>
                <a:ea typeface="Roboto" panose="02000000000000000000" pitchFamily="2" charset="0"/>
                <a:cs typeface="Roboto" panose="02000000000000000000" pitchFamily="2" charset="0"/>
              </a:rPr>
              <a:t>&lt;class ‘</a:t>
            </a:r>
            <a:r>
              <a:rPr lang="en-US" sz="1600" b="1" dirty="0">
                <a:solidFill>
                  <a:srgbClr val="FF0000"/>
                </a:solidFill>
                <a:latin typeface="Roboto" panose="02000000000000000000" pitchFamily="2" charset="0"/>
                <a:ea typeface="Roboto" panose="02000000000000000000" pitchFamily="2" charset="0"/>
                <a:cs typeface="Roboto" panose="02000000000000000000" pitchFamily="2" charset="0"/>
              </a:rPr>
              <a:t>str</a:t>
            </a:r>
            <a:r>
              <a:rPr lang="en-US" sz="1600" dirty="0">
                <a:latin typeface="Roboto" panose="02000000000000000000" pitchFamily="2" charset="0"/>
                <a:ea typeface="Roboto" panose="02000000000000000000" pitchFamily="2" charset="0"/>
                <a:cs typeface="Roboto" panose="02000000000000000000" pitchFamily="2" charset="0"/>
              </a:rPr>
              <a:t>’&gt;</a:t>
            </a:r>
          </a:p>
          <a:p>
            <a:r>
              <a:rPr lang="en-US" sz="1600"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lang="en-US" sz="1600" dirty="0">
                <a:latin typeface="Roboto" panose="02000000000000000000" pitchFamily="2" charset="0"/>
                <a:ea typeface="Roboto" panose="02000000000000000000" pitchFamily="2" charset="0"/>
                <a:cs typeface="Roboto" panose="02000000000000000000" pitchFamily="2" charset="0"/>
              </a:rPr>
              <a:t>Tuple is</a:t>
            </a:r>
            <a:r>
              <a:rPr lang="en-US" sz="1600" b="1" dirty="0">
                <a:latin typeface="Roboto" panose="02000000000000000000" pitchFamily="2" charset="0"/>
                <a:ea typeface="Roboto" panose="02000000000000000000" pitchFamily="2" charset="0"/>
                <a:cs typeface="Roboto" panose="02000000000000000000" pitchFamily="2" charset="0"/>
              </a:rPr>
              <a:t> </a:t>
            </a:r>
            <a:r>
              <a:rPr lang="en-US" sz="1600" b="1" dirty="0" err="1">
                <a:highlight>
                  <a:srgbClr val="FFFF00"/>
                </a:highlight>
                <a:latin typeface="Roboto" panose="02000000000000000000" pitchFamily="2" charset="0"/>
                <a:ea typeface="Roboto" panose="02000000000000000000" pitchFamily="2" charset="0"/>
                <a:cs typeface="Roboto" panose="02000000000000000000" pitchFamily="2" charset="0"/>
              </a:rPr>
              <a:t>Hashable</a:t>
            </a:r>
            <a:endParaRPr lang="en-US" sz="1600" b="1" dirty="0">
              <a:highlight>
                <a:srgbClr val="FFFF00"/>
              </a:highlight>
              <a:latin typeface="Roboto" panose="02000000000000000000" pitchFamily="2" charset="0"/>
              <a:ea typeface="Roboto" panose="02000000000000000000" pitchFamily="2" charset="0"/>
              <a:cs typeface="Roboto" panose="02000000000000000000" pitchFamily="2" charset="0"/>
            </a:endParaRPr>
          </a:p>
          <a:p>
            <a:r>
              <a:rPr lang="en-US" sz="1600" b="1" dirty="0">
                <a:latin typeface="Roboto" panose="02000000000000000000" pitchFamily="2" charset="0"/>
                <a:ea typeface="Roboto" panose="02000000000000000000" pitchFamily="2" charset="0"/>
                <a:cs typeface="Roboto" panose="02000000000000000000" pitchFamily="2" charset="0"/>
              </a:rPr>
              <a:t>	hash(</a:t>
            </a:r>
            <a:r>
              <a:rPr lang="en-US" sz="1600" dirty="0">
                <a:latin typeface="Roboto" panose="02000000000000000000" pitchFamily="2" charset="0"/>
                <a:ea typeface="Roboto" panose="02000000000000000000" pitchFamily="2" charset="0"/>
                <a:cs typeface="Roboto" panose="02000000000000000000" pitchFamily="2" charset="0"/>
              </a:rPr>
              <a:t>a</a:t>
            </a:r>
            <a:r>
              <a:rPr lang="en-US" sz="1600" b="1" dirty="0">
                <a:latin typeface="Roboto" panose="02000000000000000000" pitchFamily="2" charset="0"/>
                <a:ea typeface="Roboto" panose="02000000000000000000" pitchFamily="2" charset="0"/>
                <a:cs typeface="Roboto" panose="02000000000000000000" pitchFamily="2" charset="0"/>
              </a:rPr>
              <a:t>) </a:t>
            </a:r>
            <a:r>
              <a:rPr lang="en-US" sz="1600"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1122211</a:t>
            </a:r>
          </a:p>
          <a:p>
            <a:r>
              <a:rPr lang="en-US" sz="1600"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lang="en-US" sz="16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Python has </a:t>
            </a:r>
            <a:r>
              <a:rPr lang="en-US" sz="1600" b="1" dirty="0">
                <a:solidFill>
                  <a:srgbClr val="FF000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__hash__(self) </a:t>
            </a:r>
            <a:r>
              <a:rPr lang="en-US" sz="16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method to return hash of an immutable object</a:t>
            </a:r>
            <a:endParaRPr lang="en-US" sz="1600" dirty="0">
              <a:latin typeface="Roboto" panose="02000000000000000000" pitchFamily="2" charset="0"/>
              <a:ea typeface="Roboto" panose="02000000000000000000" pitchFamily="2" charset="0"/>
              <a:cs typeface="Roboto" panose="02000000000000000000" pitchFamily="2" charset="0"/>
            </a:endParaRPr>
          </a:p>
          <a:p>
            <a:pPr marL="285750" indent="-285750">
              <a:buFont typeface="Wingdings" panose="05000000000000000000" pitchFamily="2" charset="2"/>
              <a:buChar char="è"/>
            </a:pPr>
            <a:r>
              <a:rPr lang="en-US" sz="16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Tuple has not any methods which modifies its content like lists has[</a:t>
            </a:r>
            <a:r>
              <a:rPr lang="en-US" sz="1600"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append, pop</a:t>
            </a:r>
            <a:r>
              <a:rPr lang="en-US" sz="16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p>
          <a:p>
            <a:r>
              <a:rPr lang="en-US" sz="1600"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#Methods</a:t>
            </a:r>
          </a:p>
          <a:p>
            <a:r>
              <a:rPr lang="en-US" sz="1600"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count()  </a:t>
            </a:r>
            <a:r>
              <a:rPr lang="en-US" sz="1600" dirty="0">
                <a:latin typeface="Roboto" panose="02000000000000000000" pitchFamily="2" charset="0"/>
                <a:ea typeface="Roboto" panose="02000000000000000000" pitchFamily="2" charset="0"/>
                <a:cs typeface="Roboto" panose="02000000000000000000" pitchFamily="2" charset="0"/>
              </a:rPr>
              <a:t>Returns the number of times a specified value occurs in a tuple</a:t>
            </a:r>
          </a:p>
          <a:p>
            <a:r>
              <a:rPr lang="en-US" sz="1600" b="1" dirty="0">
                <a:latin typeface="Roboto" panose="02000000000000000000" pitchFamily="2" charset="0"/>
                <a:ea typeface="Roboto" panose="02000000000000000000" pitchFamily="2" charset="0"/>
                <a:cs typeface="Roboto" panose="02000000000000000000" pitchFamily="2" charset="0"/>
              </a:rPr>
              <a:t>index </a:t>
            </a:r>
            <a:r>
              <a:rPr lang="en-US" sz="1600"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US" sz="1600" b="1" dirty="0">
                <a:latin typeface="Roboto" panose="02000000000000000000" pitchFamily="2" charset="0"/>
                <a:ea typeface="Roboto" panose="02000000000000000000" pitchFamily="2" charset="0"/>
                <a:cs typeface="Roboto" panose="02000000000000000000" pitchFamily="2" charset="0"/>
              </a:rPr>
              <a:t>	</a:t>
            </a:r>
            <a:r>
              <a:rPr lang="en-US" sz="1600" dirty="0">
                <a:latin typeface="Roboto" panose="02000000000000000000" pitchFamily="2" charset="0"/>
                <a:ea typeface="Roboto" panose="02000000000000000000" pitchFamily="2" charset="0"/>
                <a:cs typeface="Roboto" panose="02000000000000000000" pitchFamily="2" charset="0"/>
              </a:rPr>
              <a:t>Same as list method</a:t>
            </a:r>
          </a:p>
          <a:p>
            <a:pPr marL="285750" indent="-285750">
              <a:buFont typeface="Wingdings" panose="05000000000000000000" pitchFamily="2" charset="2"/>
              <a:buChar char="è"/>
            </a:pPr>
            <a:r>
              <a:rPr lang="en-US" sz="1600"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Tuples Memory Efficient</a:t>
            </a:r>
            <a:r>
              <a:rPr lang="en-US" sz="1600" b="1" dirty="0">
                <a:latin typeface="Roboto" panose="02000000000000000000" pitchFamily="2" charset="0"/>
                <a:ea typeface="Roboto" panose="02000000000000000000" pitchFamily="2" charset="0"/>
                <a:cs typeface="Roboto" panose="02000000000000000000" pitchFamily="2" charset="0"/>
              </a:rPr>
              <a:t>	</a:t>
            </a:r>
          </a:p>
          <a:p>
            <a:pPr marL="285750" indent="-285750">
              <a:buFont typeface="Wingdings" panose="05000000000000000000" pitchFamily="2" charset="2"/>
              <a:buChar char="è"/>
            </a:pPr>
            <a:r>
              <a:rPr lang="en-US" sz="1600" dirty="0">
                <a:latin typeface="Roboto" panose="02000000000000000000" pitchFamily="2" charset="0"/>
                <a:ea typeface="Roboto" panose="02000000000000000000" pitchFamily="2" charset="0"/>
                <a:cs typeface="Roboto" panose="02000000000000000000" pitchFamily="2" charset="0"/>
              </a:rPr>
              <a:t>As a tuple is </a:t>
            </a:r>
            <a:r>
              <a:rPr lang="en-US" sz="1600" b="1" dirty="0">
                <a:latin typeface="Roboto" panose="02000000000000000000" pitchFamily="2" charset="0"/>
                <a:ea typeface="Roboto" panose="02000000000000000000" pitchFamily="2" charset="0"/>
                <a:cs typeface="Roboto" panose="02000000000000000000" pitchFamily="2" charset="0"/>
              </a:rPr>
              <a:t>immutable</a:t>
            </a:r>
            <a:r>
              <a:rPr lang="en-US" sz="1600" dirty="0">
                <a:latin typeface="Roboto" panose="02000000000000000000" pitchFamily="2" charset="0"/>
                <a:ea typeface="Roboto" panose="02000000000000000000" pitchFamily="2" charset="0"/>
                <a:cs typeface="Roboto" panose="02000000000000000000" pitchFamily="2" charset="0"/>
              </a:rPr>
              <a:t> it can be used as a </a:t>
            </a:r>
            <a:r>
              <a:rPr lang="en-US" sz="1600" b="1" dirty="0">
                <a:latin typeface="Roboto" panose="02000000000000000000" pitchFamily="2" charset="0"/>
                <a:ea typeface="Roboto" panose="02000000000000000000" pitchFamily="2" charset="0"/>
                <a:cs typeface="Roboto" panose="02000000000000000000" pitchFamily="2" charset="0"/>
              </a:rPr>
              <a:t>key</a:t>
            </a:r>
            <a:r>
              <a:rPr lang="en-US" sz="1600" dirty="0">
                <a:latin typeface="Roboto" panose="02000000000000000000" pitchFamily="2" charset="0"/>
                <a:ea typeface="Roboto" panose="02000000000000000000" pitchFamily="2" charset="0"/>
                <a:cs typeface="Roboto" panose="02000000000000000000" pitchFamily="2" charset="0"/>
              </a:rPr>
              <a:t> in a </a:t>
            </a:r>
            <a:r>
              <a:rPr lang="en-US" sz="1600" b="1" dirty="0">
                <a:latin typeface="Roboto" panose="02000000000000000000" pitchFamily="2" charset="0"/>
                <a:ea typeface="Roboto" panose="02000000000000000000" pitchFamily="2" charset="0"/>
                <a:cs typeface="Roboto" panose="02000000000000000000" pitchFamily="2" charset="0"/>
              </a:rPr>
              <a:t>dictionary</a:t>
            </a:r>
            <a:r>
              <a:rPr lang="en-US" sz="1600" dirty="0">
                <a:latin typeface="Roboto" panose="02000000000000000000" pitchFamily="2" charset="0"/>
                <a:ea typeface="Roboto" panose="02000000000000000000" pitchFamily="2" charset="0"/>
                <a:cs typeface="Roboto" panose="02000000000000000000" pitchFamily="2" charset="0"/>
              </a:rPr>
              <a:t>.</a:t>
            </a:r>
            <a:endParaRPr lang="en-US" sz="1600" b="1" dirty="0">
              <a:latin typeface="Roboto" panose="02000000000000000000" pitchFamily="2" charset="0"/>
              <a:ea typeface="Roboto" panose="02000000000000000000" pitchFamily="2" charset="0"/>
              <a:cs typeface="Roboto" panose="02000000000000000000" pitchFamily="2" charset="0"/>
            </a:endParaRPr>
          </a:p>
          <a:p>
            <a:endParaRPr lang="en-US" b="1" dirty="0"/>
          </a:p>
        </p:txBody>
      </p:sp>
    </p:spTree>
    <p:extLst>
      <p:ext uri="{BB962C8B-B14F-4D97-AF65-F5344CB8AC3E}">
        <p14:creationId xmlns:p14="http://schemas.microsoft.com/office/powerpoint/2010/main" val="39067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COLLECTIONS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31</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695306" y="136525"/>
            <a:ext cx="8220173" cy="5878532"/>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Set { }</a:t>
            </a:r>
          </a:p>
          <a:p>
            <a:br>
              <a:rPr lang="en-US" sz="2400" dirty="0"/>
            </a:br>
            <a:r>
              <a:rPr lang="en-US" sz="1600" dirty="0">
                <a:latin typeface="Roboto" panose="02000000000000000000" pitchFamily="2" charset="0"/>
                <a:ea typeface="Roboto" panose="02000000000000000000" pitchFamily="2" charset="0"/>
                <a:cs typeface="Roboto" panose="02000000000000000000" pitchFamily="2" charset="0"/>
              </a:rPr>
              <a:t>A set is a collection which is </a:t>
            </a:r>
            <a:r>
              <a:rPr lang="en-US" sz="1600" b="1" dirty="0">
                <a:latin typeface="Roboto" panose="02000000000000000000" pitchFamily="2" charset="0"/>
                <a:ea typeface="Roboto" panose="02000000000000000000" pitchFamily="2" charset="0"/>
                <a:cs typeface="Roboto" panose="02000000000000000000" pitchFamily="2" charset="0"/>
              </a:rPr>
              <a:t>unordered</a:t>
            </a:r>
            <a:r>
              <a:rPr lang="en-US" sz="1600" dirty="0">
                <a:latin typeface="Roboto" panose="02000000000000000000" pitchFamily="2" charset="0"/>
                <a:ea typeface="Roboto" panose="02000000000000000000" pitchFamily="2" charset="0"/>
                <a:cs typeface="Roboto" panose="02000000000000000000" pitchFamily="2" charset="0"/>
              </a:rPr>
              <a:t> and </a:t>
            </a:r>
            <a:r>
              <a:rPr lang="en-US" sz="1600" b="1" dirty="0">
                <a:latin typeface="Roboto" panose="02000000000000000000" pitchFamily="2" charset="0"/>
                <a:ea typeface="Roboto" panose="02000000000000000000" pitchFamily="2" charset="0"/>
                <a:cs typeface="Roboto" panose="02000000000000000000" pitchFamily="2" charset="0"/>
              </a:rPr>
              <a:t>unindexed</a:t>
            </a:r>
            <a:r>
              <a:rPr lang="en-US" sz="1600" dirty="0">
                <a:latin typeface="Roboto" panose="02000000000000000000" pitchFamily="2" charset="0"/>
                <a:ea typeface="Roboto" panose="02000000000000000000" pitchFamily="2" charset="0"/>
                <a:cs typeface="Roboto" panose="02000000000000000000" pitchFamily="2" charset="0"/>
              </a:rPr>
              <a:t>. </a:t>
            </a:r>
          </a:p>
          <a:p>
            <a:r>
              <a:rPr lang="en-US" sz="1600" dirty="0">
                <a:latin typeface="Roboto" panose="02000000000000000000" pitchFamily="2" charset="0"/>
                <a:ea typeface="Roboto" panose="02000000000000000000" pitchFamily="2" charset="0"/>
                <a:cs typeface="Roboto" panose="02000000000000000000" pitchFamily="2" charset="0"/>
              </a:rPr>
              <a:t>In Python sets are written with </a:t>
            </a:r>
            <a:r>
              <a:rPr lang="en-US" sz="1600" b="1" dirty="0">
                <a:latin typeface="Roboto" panose="02000000000000000000" pitchFamily="2" charset="0"/>
                <a:ea typeface="Roboto" panose="02000000000000000000" pitchFamily="2" charset="0"/>
                <a:cs typeface="Roboto" panose="02000000000000000000" pitchFamily="2" charset="0"/>
              </a:rPr>
              <a:t>curly</a:t>
            </a:r>
            <a:r>
              <a:rPr lang="en-US" sz="1600" dirty="0">
                <a:latin typeface="Roboto" panose="02000000000000000000" pitchFamily="2" charset="0"/>
                <a:ea typeface="Roboto" panose="02000000000000000000" pitchFamily="2" charset="0"/>
                <a:cs typeface="Roboto" panose="02000000000000000000" pitchFamily="2" charset="0"/>
              </a:rPr>
              <a:t> brackets </a:t>
            </a:r>
            <a:r>
              <a:rPr lang="en-US" sz="1600" b="1" dirty="0">
                <a:solidFill>
                  <a:srgbClr val="FF0000"/>
                </a:solidFill>
                <a:latin typeface="Roboto" panose="02000000000000000000" pitchFamily="2" charset="0"/>
                <a:ea typeface="Roboto" panose="02000000000000000000" pitchFamily="2" charset="0"/>
                <a:cs typeface="Roboto" panose="02000000000000000000" pitchFamily="2" charset="0"/>
              </a:rPr>
              <a:t>{ }</a:t>
            </a:r>
            <a:r>
              <a:rPr lang="en-US" sz="1600" dirty="0">
                <a:latin typeface="Roboto" panose="02000000000000000000" pitchFamily="2" charset="0"/>
                <a:ea typeface="Roboto" panose="02000000000000000000" pitchFamily="2" charset="0"/>
                <a:cs typeface="Roboto" panose="02000000000000000000" pitchFamily="2" charset="0"/>
              </a:rPr>
              <a:t>.</a:t>
            </a:r>
          </a:p>
          <a:p>
            <a:r>
              <a:rPr lang="en-US" sz="1600" b="1" dirty="0">
                <a:latin typeface="Roboto" panose="02000000000000000000" pitchFamily="2" charset="0"/>
                <a:ea typeface="Roboto" panose="02000000000000000000" pitchFamily="2" charset="0"/>
                <a:cs typeface="Roboto" panose="02000000000000000000" pitchFamily="2" charset="0"/>
              </a:rPr>
              <a:t>It can also contain different types of data in a single object just like lists</a:t>
            </a:r>
            <a:endParaRPr lang="en-US" sz="2000" b="1" dirty="0">
              <a:latin typeface="Roboto" panose="02000000000000000000" pitchFamily="2" charset="0"/>
              <a:ea typeface="Roboto" panose="02000000000000000000" pitchFamily="2" charset="0"/>
              <a:cs typeface="Roboto" panose="02000000000000000000" pitchFamily="2" charset="0"/>
            </a:endParaRPr>
          </a:p>
          <a:p>
            <a:r>
              <a:rPr lang="en-US" sz="2000" b="1" dirty="0">
                <a:latin typeface="Roboto" panose="02000000000000000000" pitchFamily="2" charset="0"/>
                <a:ea typeface="Roboto" panose="02000000000000000000" pitchFamily="2" charset="0"/>
                <a:cs typeface="Roboto" panose="02000000000000000000" pitchFamily="2" charset="0"/>
              </a:rPr>
              <a:t>	</a:t>
            </a:r>
            <a:r>
              <a:rPr lang="en-US" sz="1600" b="1" dirty="0">
                <a:latin typeface="Roboto" panose="02000000000000000000" pitchFamily="2" charset="0"/>
                <a:ea typeface="Roboto" panose="02000000000000000000" pitchFamily="2" charset="0"/>
                <a:cs typeface="Roboto" panose="02000000000000000000" pitchFamily="2" charset="0"/>
              </a:rPr>
              <a:t>Eg: </a:t>
            </a:r>
            <a:r>
              <a:rPr lang="en-US" sz="1600" dirty="0" err="1">
                <a:latin typeface="Roboto" panose="02000000000000000000" pitchFamily="2" charset="0"/>
                <a:ea typeface="Roboto" panose="02000000000000000000" pitchFamily="2" charset="0"/>
                <a:cs typeface="Roboto" panose="02000000000000000000" pitchFamily="2" charset="0"/>
              </a:rPr>
              <a:t>myset</a:t>
            </a:r>
            <a:r>
              <a:rPr lang="en-US" sz="1600" dirty="0">
                <a:latin typeface="Roboto" panose="02000000000000000000" pitchFamily="2" charset="0"/>
                <a:ea typeface="Roboto" panose="02000000000000000000" pitchFamily="2" charset="0"/>
                <a:cs typeface="Roboto" panose="02000000000000000000" pitchFamily="2" charset="0"/>
              </a:rPr>
              <a:t> = {5,77,8,’apple’}</a:t>
            </a:r>
          </a:p>
          <a:p>
            <a:r>
              <a:rPr lang="en-US" sz="1600" b="1" dirty="0">
                <a:latin typeface="Roboto" panose="02000000000000000000" pitchFamily="2" charset="0"/>
                <a:ea typeface="Roboto" panose="02000000000000000000" pitchFamily="2" charset="0"/>
                <a:cs typeface="Roboto" panose="02000000000000000000" pitchFamily="2" charset="0"/>
              </a:rPr>
              <a:t>NOTE:</a:t>
            </a:r>
          </a:p>
          <a:p>
            <a:r>
              <a:rPr lang="en-US" sz="16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lang="en-US" sz="1600" dirty="0">
                <a:latin typeface="Roboto" panose="02000000000000000000" pitchFamily="2" charset="0"/>
                <a:ea typeface="Roboto" panose="02000000000000000000" pitchFamily="2" charset="0"/>
                <a:cs typeface="Roboto" panose="02000000000000000000" pitchFamily="2" charset="0"/>
              </a:rPr>
              <a:t>Every </a:t>
            </a:r>
            <a:r>
              <a:rPr lang="en-US" sz="1600" b="1" i="1" dirty="0">
                <a:solidFill>
                  <a:srgbClr val="002060"/>
                </a:solidFill>
                <a:latin typeface="Roboto" panose="02000000000000000000" pitchFamily="2" charset="0"/>
                <a:ea typeface="Roboto" panose="02000000000000000000" pitchFamily="2" charset="0"/>
                <a:cs typeface="Roboto" panose="02000000000000000000" pitchFamily="2" charset="0"/>
              </a:rPr>
              <a:t>element</a:t>
            </a:r>
            <a:r>
              <a:rPr lang="en-US" sz="1600" dirty="0">
                <a:latin typeface="Roboto" panose="02000000000000000000" pitchFamily="2" charset="0"/>
                <a:ea typeface="Roboto" panose="02000000000000000000" pitchFamily="2" charset="0"/>
                <a:cs typeface="Roboto" panose="02000000000000000000" pitchFamily="2" charset="0"/>
              </a:rPr>
              <a:t> is </a:t>
            </a:r>
            <a:r>
              <a:rPr lang="en-US" sz="1600" b="1" dirty="0">
                <a:solidFill>
                  <a:srgbClr val="FF0000"/>
                </a:solidFill>
                <a:latin typeface="Roboto" panose="02000000000000000000" pitchFamily="2" charset="0"/>
                <a:ea typeface="Roboto" panose="02000000000000000000" pitchFamily="2" charset="0"/>
                <a:cs typeface="Roboto" panose="02000000000000000000" pitchFamily="2" charset="0"/>
              </a:rPr>
              <a:t>unique</a:t>
            </a:r>
            <a:r>
              <a:rPr lang="en-US" sz="1600" dirty="0">
                <a:latin typeface="Roboto" panose="02000000000000000000" pitchFamily="2" charset="0"/>
                <a:ea typeface="Roboto" panose="02000000000000000000" pitchFamily="2" charset="0"/>
                <a:cs typeface="Roboto" panose="02000000000000000000" pitchFamily="2" charset="0"/>
              </a:rPr>
              <a:t> (no duplicates) and </a:t>
            </a:r>
            <a:r>
              <a:rPr lang="en-US" sz="1600" b="1" dirty="0">
                <a:solidFill>
                  <a:srgbClr val="FF0000"/>
                </a:solidFill>
                <a:latin typeface="Roboto" panose="02000000000000000000" pitchFamily="2" charset="0"/>
                <a:ea typeface="Roboto" panose="02000000000000000000" pitchFamily="2" charset="0"/>
                <a:cs typeface="Roboto" panose="02000000000000000000" pitchFamily="2" charset="0"/>
              </a:rPr>
              <a:t>must be immutable </a:t>
            </a:r>
            <a:r>
              <a:rPr lang="en-US" sz="1600" dirty="0">
                <a:latin typeface="Roboto" panose="02000000000000000000" pitchFamily="2" charset="0"/>
                <a:ea typeface="Roboto" panose="02000000000000000000" pitchFamily="2" charset="0"/>
                <a:cs typeface="Roboto" panose="02000000000000000000" pitchFamily="2" charset="0"/>
              </a:rPr>
              <a:t>(which cannot be changed).</a:t>
            </a:r>
          </a:p>
          <a:p>
            <a:r>
              <a:rPr lang="en-US" sz="16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But </a:t>
            </a:r>
            <a:r>
              <a:rPr lang="en-US" sz="1600"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Set</a:t>
            </a:r>
            <a:r>
              <a:rPr lang="en-US" sz="16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itself is </a:t>
            </a:r>
            <a:r>
              <a:rPr lang="en-US" sz="1600" b="1" dirty="0">
                <a:solidFill>
                  <a:srgbClr val="FF000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MUTABLE</a:t>
            </a:r>
            <a:r>
              <a:rPr lang="en-US" sz="16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i.e. we can add and delete items to/from an existing set</a:t>
            </a:r>
          </a:p>
          <a:p>
            <a:r>
              <a:rPr lang="en-US" sz="1600" b="1" dirty="0">
                <a:latin typeface="Roboto" panose="02000000000000000000" pitchFamily="2" charset="0"/>
                <a:ea typeface="Roboto" panose="02000000000000000000" pitchFamily="2" charset="0"/>
                <a:cs typeface="Roboto" panose="02000000000000000000" pitchFamily="2" charset="0"/>
              </a:rPr>
              <a:t>Thus,</a:t>
            </a:r>
          </a:p>
          <a:p>
            <a:r>
              <a:rPr lang="en-US" sz="1600" b="1" dirty="0">
                <a:latin typeface="Roboto" panose="02000000000000000000" pitchFamily="2" charset="0"/>
                <a:ea typeface="Roboto" panose="02000000000000000000" pitchFamily="2" charset="0"/>
                <a:cs typeface="Roboto" panose="02000000000000000000" pitchFamily="2" charset="0"/>
              </a:rPr>
              <a:t>#Change Items is NOT possible in a Set</a:t>
            </a:r>
          </a:p>
          <a:p>
            <a:r>
              <a:rPr lang="en-US" sz="1600" b="1" dirty="0">
                <a:latin typeface="Roboto" panose="02000000000000000000" pitchFamily="2" charset="0"/>
                <a:ea typeface="Roboto" panose="02000000000000000000" pitchFamily="2" charset="0"/>
                <a:cs typeface="Roboto" panose="02000000000000000000" pitchFamily="2" charset="0"/>
              </a:rPr>
              <a:t>   </a:t>
            </a:r>
          </a:p>
          <a:p>
            <a:r>
              <a:rPr lang="en-US" sz="1600" b="1" dirty="0">
                <a:latin typeface="Roboto" panose="02000000000000000000" pitchFamily="2" charset="0"/>
                <a:ea typeface="Roboto" panose="02000000000000000000" pitchFamily="2" charset="0"/>
                <a:cs typeface="Roboto" panose="02000000000000000000" pitchFamily="2" charset="0"/>
              </a:rPr>
              <a:t>#Add Items  is Possible coz SET itself is Mutable</a:t>
            </a:r>
          </a:p>
          <a:p>
            <a:r>
              <a:rPr lang="en-US" sz="1600" b="1" dirty="0">
                <a:latin typeface="Roboto" panose="02000000000000000000" pitchFamily="2" charset="0"/>
                <a:ea typeface="Roboto" panose="02000000000000000000" pitchFamily="2" charset="0"/>
                <a:cs typeface="Roboto" panose="02000000000000000000" pitchFamily="2" charset="0"/>
              </a:rPr>
              <a:t> </a:t>
            </a:r>
            <a:r>
              <a:rPr lang="en-US" sz="1600" dirty="0">
                <a:latin typeface="Roboto" panose="02000000000000000000" pitchFamily="2" charset="0"/>
                <a:ea typeface="Roboto" panose="02000000000000000000" pitchFamily="2" charset="0"/>
                <a:cs typeface="Roboto" panose="02000000000000000000" pitchFamily="2" charset="0"/>
              </a:rPr>
              <a:t>To add </a:t>
            </a:r>
            <a:r>
              <a:rPr lang="en-US" sz="1600" b="1" dirty="0">
                <a:highlight>
                  <a:srgbClr val="FFFF00"/>
                </a:highlight>
                <a:latin typeface="Roboto" panose="02000000000000000000" pitchFamily="2" charset="0"/>
                <a:ea typeface="Roboto" panose="02000000000000000000" pitchFamily="2" charset="0"/>
                <a:cs typeface="Roboto" panose="02000000000000000000" pitchFamily="2" charset="0"/>
              </a:rPr>
              <a:t>one</a:t>
            </a:r>
            <a:r>
              <a:rPr lang="en-US" sz="1600" dirty="0">
                <a:latin typeface="Roboto" panose="02000000000000000000" pitchFamily="2" charset="0"/>
                <a:ea typeface="Roboto" panose="02000000000000000000" pitchFamily="2" charset="0"/>
                <a:cs typeface="Roboto" panose="02000000000000000000" pitchFamily="2" charset="0"/>
              </a:rPr>
              <a:t> item to a set use the </a:t>
            </a:r>
            <a:r>
              <a:rPr lang="en-US" b="1" i="1" dirty="0">
                <a:solidFill>
                  <a:srgbClr val="FF0000"/>
                </a:solidFill>
                <a:latin typeface="Roboto" panose="02000000000000000000" pitchFamily="2" charset="0"/>
                <a:ea typeface="Roboto" panose="02000000000000000000" pitchFamily="2" charset="0"/>
                <a:cs typeface="Roboto" panose="02000000000000000000" pitchFamily="2" charset="0"/>
              </a:rPr>
              <a:t>add()</a:t>
            </a:r>
            <a:r>
              <a:rPr lang="en-US" sz="1600" dirty="0">
                <a:latin typeface="Roboto" panose="02000000000000000000" pitchFamily="2" charset="0"/>
                <a:ea typeface="Roboto" panose="02000000000000000000" pitchFamily="2" charset="0"/>
                <a:cs typeface="Roboto" panose="02000000000000000000" pitchFamily="2" charset="0"/>
              </a:rPr>
              <a:t> method</a:t>
            </a:r>
          </a:p>
          <a:p>
            <a:r>
              <a:rPr lang="en-US" sz="1600" dirty="0">
                <a:latin typeface="Roboto" panose="02000000000000000000" pitchFamily="2" charset="0"/>
                <a:ea typeface="Roboto" panose="02000000000000000000" pitchFamily="2" charset="0"/>
                <a:cs typeface="Roboto" panose="02000000000000000000" pitchFamily="2" charset="0"/>
              </a:rPr>
              <a:t>	</a:t>
            </a:r>
            <a:r>
              <a:rPr lang="en-US" sz="1600" b="1" dirty="0">
                <a:latin typeface="Roboto" panose="02000000000000000000" pitchFamily="2" charset="0"/>
                <a:ea typeface="Roboto" panose="02000000000000000000" pitchFamily="2" charset="0"/>
                <a:cs typeface="Roboto" panose="02000000000000000000" pitchFamily="2" charset="0"/>
              </a:rPr>
              <a:t>Eg</a:t>
            </a:r>
            <a:r>
              <a:rPr lang="en-US" sz="1600" dirty="0">
                <a:latin typeface="Roboto" panose="02000000000000000000" pitchFamily="2" charset="0"/>
                <a:ea typeface="Roboto" panose="02000000000000000000" pitchFamily="2" charset="0"/>
                <a:cs typeface="Roboto" panose="02000000000000000000" pitchFamily="2" charset="0"/>
              </a:rPr>
              <a:t>: </a:t>
            </a:r>
            <a:r>
              <a:rPr lang="en-US" sz="1600" dirty="0" err="1">
                <a:latin typeface="Roboto" panose="02000000000000000000" pitchFamily="2" charset="0"/>
                <a:ea typeface="Roboto" panose="02000000000000000000" pitchFamily="2" charset="0"/>
                <a:cs typeface="Roboto" panose="02000000000000000000" pitchFamily="2" charset="0"/>
              </a:rPr>
              <a:t>myset.</a:t>
            </a:r>
            <a:r>
              <a:rPr lang="en-US" sz="1600" b="1" dirty="0" err="1">
                <a:latin typeface="Roboto" panose="02000000000000000000" pitchFamily="2" charset="0"/>
                <a:ea typeface="Roboto" panose="02000000000000000000" pitchFamily="2" charset="0"/>
                <a:cs typeface="Roboto" panose="02000000000000000000" pitchFamily="2" charset="0"/>
              </a:rPr>
              <a:t>add</a:t>
            </a:r>
            <a:r>
              <a:rPr lang="en-US" sz="1600" dirty="0">
                <a:latin typeface="Roboto" panose="02000000000000000000" pitchFamily="2" charset="0"/>
                <a:ea typeface="Roboto" panose="02000000000000000000" pitchFamily="2" charset="0"/>
                <a:cs typeface="Roboto" panose="02000000000000000000" pitchFamily="2" charset="0"/>
              </a:rPr>
              <a:t>(‘Mango’)</a:t>
            </a:r>
          </a:p>
          <a:p>
            <a:r>
              <a:rPr lang="en-US" sz="1600" dirty="0">
                <a:latin typeface="Roboto" panose="02000000000000000000" pitchFamily="2" charset="0"/>
                <a:ea typeface="Roboto" panose="02000000000000000000" pitchFamily="2" charset="0"/>
                <a:cs typeface="Roboto" panose="02000000000000000000" pitchFamily="2" charset="0"/>
              </a:rPr>
              <a:t> To add </a:t>
            </a:r>
            <a:r>
              <a:rPr lang="en-US" sz="1600" b="1" dirty="0">
                <a:highlight>
                  <a:srgbClr val="FFFF00"/>
                </a:highlight>
                <a:latin typeface="Roboto" panose="02000000000000000000" pitchFamily="2" charset="0"/>
                <a:ea typeface="Roboto" panose="02000000000000000000" pitchFamily="2" charset="0"/>
                <a:cs typeface="Roboto" panose="02000000000000000000" pitchFamily="2" charset="0"/>
              </a:rPr>
              <a:t>more than one </a:t>
            </a:r>
            <a:r>
              <a:rPr lang="en-US" sz="1600" dirty="0">
                <a:latin typeface="Roboto" panose="02000000000000000000" pitchFamily="2" charset="0"/>
                <a:ea typeface="Roboto" panose="02000000000000000000" pitchFamily="2" charset="0"/>
                <a:cs typeface="Roboto" panose="02000000000000000000" pitchFamily="2" charset="0"/>
              </a:rPr>
              <a:t>item to a set use the </a:t>
            </a:r>
            <a:r>
              <a:rPr lang="en-US" b="1" i="1" dirty="0">
                <a:solidFill>
                  <a:srgbClr val="FF0000"/>
                </a:solidFill>
                <a:latin typeface="Roboto" panose="02000000000000000000" pitchFamily="2" charset="0"/>
                <a:ea typeface="Roboto" panose="02000000000000000000" pitchFamily="2" charset="0"/>
                <a:cs typeface="Roboto" panose="02000000000000000000" pitchFamily="2" charset="0"/>
              </a:rPr>
              <a:t>update() </a:t>
            </a:r>
            <a:r>
              <a:rPr lang="en-US" sz="1600" dirty="0">
                <a:latin typeface="Roboto" panose="02000000000000000000" pitchFamily="2" charset="0"/>
                <a:ea typeface="Roboto" panose="02000000000000000000" pitchFamily="2" charset="0"/>
                <a:cs typeface="Roboto" panose="02000000000000000000" pitchFamily="2" charset="0"/>
              </a:rPr>
              <a:t>method.</a:t>
            </a:r>
          </a:p>
          <a:p>
            <a:r>
              <a:rPr lang="en-US" sz="1600" b="1" dirty="0">
                <a:latin typeface="Roboto" panose="02000000000000000000" pitchFamily="2" charset="0"/>
                <a:ea typeface="Roboto" panose="02000000000000000000" pitchFamily="2" charset="0"/>
                <a:cs typeface="Roboto" panose="02000000000000000000" pitchFamily="2" charset="0"/>
              </a:rPr>
              <a:t>	Eg: </a:t>
            </a:r>
            <a:r>
              <a:rPr lang="en-US" sz="1600" dirty="0" err="1">
                <a:latin typeface="Roboto" panose="02000000000000000000" pitchFamily="2" charset="0"/>
                <a:ea typeface="Roboto" panose="02000000000000000000" pitchFamily="2" charset="0"/>
                <a:cs typeface="Roboto" panose="02000000000000000000" pitchFamily="2" charset="0"/>
              </a:rPr>
              <a:t>myset</a:t>
            </a:r>
            <a:r>
              <a:rPr lang="en-US" sz="1600" b="1" dirty="0">
                <a:latin typeface="Roboto" panose="02000000000000000000" pitchFamily="2" charset="0"/>
                <a:ea typeface="Roboto" panose="02000000000000000000" pitchFamily="2" charset="0"/>
                <a:cs typeface="Roboto" panose="02000000000000000000" pitchFamily="2" charset="0"/>
              </a:rPr>
              <a:t>.</a:t>
            </a:r>
            <a:r>
              <a:rPr lang="en-US" sz="1600" dirty="0">
                <a:latin typeface="Roboto" panose="02000000000000000000" pitchFamily="2" charset="0"/>
                <a:ea typeface="Roboto" panose="02000000000000000000" pitchFamily="2" charset="0"/>
                <a:cs typeface="Roboto" panose="02000000000000000000" pitchFamily="2" charset="0"/>
              </a:rPr>
              <a:t> </a:t>
            </a:r>
            <a:r>
              <a:rPr lang="en-US" sz="1600" b="1" dirty="0">
                <a:latin typeface="Roboto" panose="02000000000000000000" pitchFamily="2" charset="0"/>
                <a:ea typeface="Roboto" panose="02000000000000000000" pitchFamily="2" charset="0"/>
                <a:cs typeface="Roboto" panose="02000000000000000000" pitchFamily="2" charset="0"/>
              </a:rPr>
              <a:t>update</a:t>
            </a:r>
            <a:r>
              <a:rPr lang="en-US" sz="1600" dirty="0">
                <a:latin typeface="Roboto" panose="02000000000000000000" pitchFamily="2" charset="0"/>
                <a:ea typeface="Roboto" panose="02000000000000000000" pitchFamily="2" charset="0"/>
                <a:cs typeface="Roboto" panose="02000000000000000000" pitchFamily="2" charset="0"/>
              </a:rPr>
              <a:t>(["orange", "mango", "grapes"])</a:t>
            </a:r>
            <a:endParaRPr lang="en-US" sz="1600" b="1" dirty="0">
              <a:latin typeface="Roboto" panose="02000000000000000000" pitchFamily="2" charset="0"/>
              <a:ea typeface="Roboto" panose="02000000000000000000" pitchFamily="2" charset="0"/>
              <a:cs typeface="Roboto" panose="02000000000000000000" pitchFamily="2" charset="0"/>
            </a:endParaRPr>
          </a:p>
          <a:p>
            <a:r>
              <a:rPr lang="en-US" sz="1600" dirty="0">
                <a:latin typeface="Roboto" panose="02000000000000000000" pitchFamily="2" charset="0"/>
                <a:ea typeface="Roboto" panose="02000000000000000000" pitchFamily="2" charset="0"/>
                <a:cs typeface="Roboto" panose="02000000000000000000" pitchFamily="2" charset="0"/>
              </a:rPr>
              <a:t>#</a:t>
            </a:r>
            <a:r>
              <a:rPr lang="en-US" sz="1600" b="1" dirty="0">
                <a:latin typeface="Roboto" panose="02000000000000000000" pitchFamily="2" charset="0"/>
                <a:ea typeface="Roboto" panose="02000000000000000000" pitchFamily="2" charset="0"/>
                <a:cs typeface="Roboto" panose="02000000000000000000" pitchFamily="2" charset="0"/>
              </a:rPr>
              <a:t> Remove Items</a:t>
            </a:r>
          </a:p>
          <a:p>
            <a:r>
              <a:rPr lang="en-US" sz="1600" dirty="0">
                <a:latin typeface="Roboto" panose="02000000000000000000" pitchFamily="2" charset="0"/>
                <a:ea typeface="Roboto" panose="02000000000000000000" pitchFamily="2" charset="0"/>
                <a:cs typeface="Roboto" panose="02000000000000000000" pitchFamily="2" charset="0"/>
              </a:rPr>
              <a:t>To remove an item in a set, use the </a:t>
            </a:r>
            <a:r>
              <a:rPr lang="en-US" sz="1600" b="1" i="1" dirty="0">
                <a:solidFill>
                  <a:srgbClr val="FF0000"/>
                </a:solidFill>
                <a:latin typeface="Roboto" panose="02000000000000000000" pitchFamily="2" charset="0"/>
                <a:ea typeface="Roboto" panose="02000000000000000000" pitchFamily="2" charset="0"/>
                <a:cs typeface="Roboto" panose="02000000000000000000" pitchFamily="2" charset="0"/>
              </a:rPr>
              <a:t>remove()**</a:t>
            </a:r>
            <a:r>
              <a:rPr lang="en-US" sz="1600" dirty="0">
                <a:latin typeface="Roboto" panose="02000000000000000000" pitchFamily="2" charset="0"/>
                <a:ea typeface="Roboto" panose="02000000000000000000" pitchFamily="2" charset="0"/>
                <a:cs typeface="Roboto" panose="02000000000000000000" pitchFamily="2" charset="0"/>
              </a:rPr>
              <a:t>, or the </a:t>
            </a:r>
            <a:r>
              <a:rPr lang="en-US" sz="1600" b="1" i="1" dirty="0">
                <a:solidFill>
                  <a:srgbClr val="FF0000"/>
                </a:solidFill>
                <a:latin typeface="Roboto" panose="02000000000000000000" pitchFamily="2" charset="0"/>
                <a:ea typeface="Roboto" panose="02000000000000000000" pitchFamily="2" charset="0"/>
                <a:cs typeface="Roboto" panose="02000000000000000000" pitchFamily="2" charset="0"/>
              </a:rPr>
              <a:t>discard() **</a:t>
            </a:r>
            <a:r>
              <a:rPr lang="en-US" sz="1600" dirty="0">
                <a:latin typeface="Roboto" panose="02000000000000000000" pitchFamily="2" charset="0"/>
                <a:ea typeface="Roboto" panose="02000000000000000000" pitchFamily="2" charset="0"/>
                <a:cs typeface="Roboto" panose="02000000000000000000" pitchFamily="2" charset="0"/>
              </a:rPr>
              <a:t>method</a:t>
            </a:r>
          </a:p>
          <a:p>
            <a:r>
              <a:rPr lang="en-US" sz="1600" dirty="0"/>
              <a:t>	-If the item to remove does not exist, </a:t>
            </a:r>
            <a:r>
              <a:rPr lang="en-US" sz="1600" b="1" dirty="0">
                <a:solidFill>
                  <a:srgbClr val="FF0000"/>
                </a:solidFill>
              </a:rPr>
              <a:t>remove</a:t>
            </a:r>
            <a:r>
              <a:rPr lang="en-US" sz="1600" dirty="0"/>
              <a:t>() will </a:t>
            </a:r>
            <a:r>
              <a:rPr lang="en-US" sz="1600" b="1" dirty="0">
                <a:highlight>
                  <a:srgbClr val="FFFF00"/>
                </a:highlight>
              </a:rPr>
              <a:t>raise</a:t>
            </a:r>
            <a:r>
              <a:rPr lang="en-US" sz="1600" dirty="0"/>
              <a:t> an </a:t>
            </a:r>
            <a:r>
              <a:rPr lang="en-US" sz="1600" b="1" dirty="0">
                <a:solidFill>
                  <a:srgbClr val="FF0000"/>
                </a:solidFill>
              </a:rPr>
              <a:t>error</a:t>
            </a:r>
            <a:r>
              <a:rPr lang="en-US" sz="1600" dirty="0"/>
              <a:t>.</a:t>
            </a:r>
          </a:p>
          <a:p>
            <a:r>
              <a:rPr lang="en-US" sz="1600" dirty="0"/>
              <a:t>	-If the item to remove does not exist, </a:t>
            </a:r>
            <a:r>
              <a:rPr lang="en-US" sz="1600" b="1" dirty="0">
                <a:solidFill>
                  <a:srgbClr val="FF0000"/>
                </a:solidFill>
              </a:rPr>
              <a:t>discard</a:t>
            </a:r>
            <a:r>
              <a:rPr lang="en-US" sz="1600" dirty="0"/>
              <a:t>() will </a:t>
            </a:r>
            <a:r>
              <a:rPr lang="en-US" sz="1600" b="1" dirty="0">
                <a:highlight>
                  <a:srgbClr val="FFFF00"/>
                </a:highlight>
              </a:rPr>
              <a:t>NOT</a:t>
            </a:r>
            <a:r>
              <a:rPr lang="en-US" sz="1600" dirty="0">
                <a:highlight>
                  <a:srgbClr val="FFFF00"/>
                </a:highlight>
              </a:rPr>
              <a:t> raise </a:t>
            </a:r>
            <a:r>
              <a:rPr lang="en-US" sz="1600" dirty="0"/>
              <a:t>an </a:t>
            </a:r>
            <a:r>
              <a:rPr lang="en-US" sz="1600" b="1" dirty="0">
                <a:solidFill>
                  <a:srgbClr val="FF0000"/>
                </a:solidFill>
              </a:rPr>
              <a:t>error</a:t>
            </a:r>
            <a:r>
              <a:rPr lang="en-US" sz="1600" dirty="0"/>
              <a:t>.</a:t>
            </a:r>
          </a:p>
        </p:txBody>
      </p:sp>
    </p:spTree>
    <p:extLst>
      <p:ext uri="{BB962C8B-B14F-4D97-AF65-F5344CB8AC3E}">
        <p14:creationId xmlns:p14="http://schemas.microsoft.com/office/powerpoint/2010/main" val="351502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COLLECTIONS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32</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695306" y="136525"/>
            <a:ext cx="8220173" cy="6032421"/>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Set { }</a:t>
            </a:r>
          </a:p>
          <a:p>
            <a:br>
              <a:rPr lang="en-US" sz="2400" dirty="0"/>
            </a:br>
            <a:r>
              <a:rPr lang="en-US" dirty="0">
                <a:latin typeface="Roboto" panose="02000000000000000000" pitchFamily="2" charset="0"/>
                <a:ea typeface="Roboto" panose="02000000000000000000" pitchFamily="2" charset="0"/>
                <a:cs typeface="Roboto" panose="02000000000000000000" pitchFamily="2" charset="0"/>
              </a:rPr>
              <a:t>#</a:t>
            </a:r>
            <a:r>
              <a:rPr lang="en-US" b="1" dirty="0">
                <a:latin typeface="Roboto" panose="02000000000000000000" pitchFamily="2" charset="0"/>
                <a:ea typeface="Roboto" panose="02000000000000000000" pitchFamily="2" charset="0"/>
                <a:cs typeface="Roboto" panose="02000000000000000000" pitchFamily="2" charset="0"/>
              </a:rPr>
              <a:t>Access Items</a:t>
            </a:r>
          </a:p>
          <a:p>
            <a:r>
              <a:rPr lang="en-US" sz="1400" dirty="0">
                <a:latin typeface="Roboto" panose="02000000000000000000" pitchFamily="2" charset="0"/>
                <a:ea typeface="Roboto" panose="02000000000000000000" pitchFamily="2" charset="0"/>
                <a:cs typeface="Roboto" panose="02000000000000000000" pitchFamily="2" charset="0"/>
              </a:rPr>
              <a:t>As we cannot access items in a set by referring to an index, since sets are unordered the items has no index.</a:t>
            </a:r>
          </a:p>
          <a:p>
            <a:r>
              <a:rPr lang="en-US" sz="1600" dirty="0">
                <a:latin typeface="Roboto" panose="02000000000000000000" pitchFamily="2" charset="0"/>
                <a:ea typeface="Roboto" panose="02000000000000000000" pitchFamily="2" charset="0"/>
                <a:cs typeface="Roboto" panose="02000000000000000000" pitchFamily="2" charset="0"/>
              </a:rPr>
              <a:t>BUT we can use </a:t>
            </a:r>
            <a:r>
              <a:rPr lang="en-US" sz="1600" b="1" dirty="0">
                <a:latin typeface="Roboto" panose="02000000000000000000" pitchFamily="2" charset="0"/>
                <a:ea typeface="Roboto" panose="02000000000000000000" pitchFamily="2" charset="0"/>
                <a:cs typeface="Roboto" panose="02000000000000000000" pitchFamily="2" charset="0"/>
              </a:rPr>
              <a:t>Loops</a:t>
            </a:r>
            <a:r>
              <a:rPr lang="en-US" sz="1600" dirty="0">
                <a:latin typeface="Roboto" panose="02000000000000000000" pitchFamily="2" charset="0"/>
                <a:ea typeface="Roboto" panose="02000000000000000000" pitchFamily="2" charset="0"/>
                <a:cs typeface="Roboto" panose="02000000000000000000" pitchFamily="2" charset="0"/>
              </a:rPr>
              <a:t> to access items of a set</a:t>
            </a:r>
          </a:p>
          <a:p>
            <a:r>
              <a:rPr lang="en-US" dirty="0">
                <a:latin typeface="Roboto" panose="02000000000000000000" pitchFamily="2" charset="0"/>
                <a:ea typeface="Roboto" panose="02000000000000000000" pitchFamily="2" charset="0"/>
                <a:cs typeface="Roboto" panose="02000000000000000000" pitchFamily="2" charset="0"/>
              </a:rPr>
              <a:t>	set1 = {"a", "b" , "c"}   [id: 1234]</a:t>
            </a:r>
            <a:br>
              <a:rPr lang="en-US" sz="1600" dirty="0">
                <a:latin typeface="Roboto" panose="02000000000000000000" pitchFamily="2" charset="0"/>
                <a:ea typeface="Roboto" panose="02000000000000000000" pitchFamily="2" charset="0"/>
                <a:cs typeface="Roboto" panose="02000000000000000000" pitchFamily="2" charset="0"/>
              </a:rPr>
            </a:br>
            <a:r>
              <a:rPr lang="en-US" sz="1600"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set2 = {1, 2, 3}	     [id: 5667]</a:t>
            </a:r>
            <a:endParaRPr lang="en-US" sz="1600" dirty="0">
              <a:latin typeface="Roboto" panose="02000000000000000000" pitchFamily="2" charset="0"/>
              <a:ea typeface="Roboto" panose="02000000000000000000" pitchFamily="2" charset="0"/>
              <a:cs typeface="Roboto" panose="02000000000000000000" pitchFamily="2" charset="0"/>
            </a:endParaRPr>
          </a:p>
          <a:p>
            <a:endParaRPr lang="en-US" sz="1600" dirty="0">
              <a:latin typeface="Roboto" panose="02000000000000000000" pitchFamily="2" charset="0"/>
              <a:ea typeface="Roboto" panose="02000000000000000000" pitchFamily="2" charset="0"/>
              <a:cs typeface="Roboto" panose="02000000000000000000" pitchFamily="2" charset="0"/>
            </a:endParaRPr>
          </a:p>
          <a:p>
            <a:r>
              <a:rPr lang="en-US" sz="1600" dirty="0">
                <a:latin typeface="Roboto" panose="02000000000000000000" pitchFamily="2" charset="0"/>
                <a:ea typeface="Roboto" panose="02000000000000000000" pitchFamily="2" charset="0"/>
                <a:cs typeface="Roboto" panose="02000000000000000000" pitchFamily="2" charset="0"/>
              </a:rPr>
              <a:t>#</a:t>
            </a: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Join Two Sets</a:t>
            </a:r>
          </a:p>
          <a:p>
            <a:r>
              <a:rPr lang="en-US" sz="1600" dirty="0">
                <a:latin typeface="Roboto" panose="02000000000000000000" pitchFamily="2" charset="0"/>
                <a:ea typeface="Roboto" panose="02000000000000000000" pitchFamily="2" charset="0"/>
                <a:cs typeface="Roboto" panose="02000000000000000000" pitchFamily="2" charset="0"/>
              </a:rPr>
              <a:t> A] </a:t>
            </a:r>
            <a:r>
              <a:rPr lang="en-US" b="1" dirty="0">
                <a:latin typeface="Roboto" panose="02000000000000000000" pitchFamily="2" charset="0"/>
                <a:ea typeface="Roboto" panose="02000000000000000000" pitchFamily="2" charset="0"/>
                <a:cs typeface="Roboto" panose="02000000000000000000" pitchFamily="2" charset="0"/>
              </a:rPr>
              <a:t>union() </a:t>
            </a:r>
            <a:r>
              <a:rPr lang="en-US" dirty="0">
                <a:latin typeface="Roboto" panose="02000000000000000000" pitchFamily="2" charset="0"/>
                <a:ea typeface="Roboto" panose="02000000000000000000" pitchFamily="2" charset="0"/>
                <a:cs typeface="Roboto" panose="02000000000000000000" pitchFamily="2" charset="0"/>
              </a:rPr>
              <a:t>method</a:t>
            </a:r>
          </a:p>
          <a:p>
            <a:r>
              <a:rPr lang="en-US" sz="1600" b="1" dirty="0">
                <a:latin typeface="Roboto" panose="02000000000000000000" pitchFamily="2" charset="0"/>
                <a:ea typeface="Roboto" panose="02000000000000000000" pitchFamily="2" charset="0"/>
                <a:cs typeface="Roboto" panose="02000000000000000000" pitchFamily="2" charset="0"/>
              </a:rPr>
              <a:t>      It </a:t>
            </a:r>
            <a:r>
              <a:rPr lang="en-US" dirty="0">
                <a:latin typeface="Roboto" panose="02000000000000000000" pitchFamily="2" charset="0"/>
                <a:ea typeface="Roboto" panose="02000000000000000000" pitchFamily="2" charset="0"/>
                <a:cs typeface="Roboto" panose="02000000000000000000" pitchFamily="2" charset="0"/>
              </a:rPr>
              <a:t>returns a </a:t>
            </a:r>
            <a:r>
              <a:rPr lang="en-US" b="1" dirty="0">
                <a:highlight>
                  <a:srgbClr val="FFFF00"/>
                </a:highlight>
                <a:latin typeface="Roboto" panose="02000000000000000000" pitchFamily="2" charset="0"/>
                <a:ea typeface="Roboto" panose="02000000000000000000" pitchFamily="2" charset="0"/>
                <a:cs typeface="Roboto" panose="02000000000000000000" pitchFamily="2" charset="0"/>
              </a:rPr>
              <a:t>new set </a:t>
            </a:r>
            <a:r>
              <a:rPr lang="en-US" dirty="0">
                <a:latin typeface="Roboto" panose="02000000000000000000" pitchFamily="2" charset="0"/>
                <a:ea typeface="Roboto" panose="02000000000000000000" pitchFamily="2" charset="0"/>
                <a:cs typeface="Roboto" panose="02000000000000000000" pitchFamily="2" charset="0"/>
              </a:rPr>
              <a:t>containing all items from both sets</a:t>
            </a:r>
          </a:p>
          <a:p>
            <a:r>
              <a:rPr lang="en-US" sz="1600" b="1"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 set3 = set1.</a:t>
            </a:r>
            <a:r>
              <a:rPr lang="en-US" b="1" dirty="0">
                <a:latin typeface="Roboto" panose="02000000000000000000" pitchFamily="2" charset="0"/>
                <a:ea typeface="Roboto" panose="02000000000000000000" pitchFamily="2" charset="0"/>
                <a:cs typeface="Roboto" panose="02000000000000000000" pitchFamily="2" charset="0"/>
              </a:rPr>
              <a:t>union</a:t>
            </a:r>
            <a:r>
              <a:rPr lang="en-US" dirty="0">
                <a:latin typeface="Roboto" panose="02000000000000000000" pitchFamily="2" charset="0"/>
                <a:ea typeface="Roboto" panose="02000000000000000000" pitchFamily="2" charset="0"/>
                <a:cs typeface="Roboto" panose="02000000000000000000" pitchFamily="2" charset="0"/>
              </a:rPr>
              <a:t>(set2)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{1, 'b', 2, 3, 'a', 'c’} [id: 9824]</a:t>
            </a:r>
          </a:p>
          <a:p>
            <a:r>
              <a:rPr lang="en-US" sz="16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B] </a:t>
            </a:r>
            <a:r>
              <a:rPr lang="en-US" b="1" dirty="0">
                <a:latin typeface="Roboto" panose="02000000000000000000" pitchFamily="2" charset="0"/>
                <a:ea typeface="Roboto" panose="02000000000000000000" pitchFamily="2" charset="0"/>
                <a:cs typeface="Roboto" panose="02000000000000000000" pitchFamily="2" charset="0"/>
              </a:rPr>
              <a:t>update() </a:t>
            </a:r>
            <a:r>
              <a:rPr lang="en-US" dirty="0">
                <a:latin typeface="Roboto" panose="02000000000000000000" pitchFamily="2" charset="0"/>
                <a:ea typeface="Roboto" panose="02000000000000000000" pitchFamily="2" charset="0"/>
                <a:cs typeface="Roboto" panose="02000000000000000000" pitchFamily="2" charset="0"/>
              </a:rPr>
              <a:t>method</a:t>
            </a:r>
          </a:p>
          <a:p>
            <a:r>
              <a:rPr lang="en-US" sz="1600" b="1" dirty="0">
                <a:latin typeface="Roboto" panose="02000000000000000000" pitchFamily="2" charset="0"/>
                <a:ea typeface="Roboto" panose="02000000000000000000" pitchFamily="2" charset="0"/>
                <a:cs typeface="Roboto" panose="02000000000000000000" pitchFamily="2" charset="0"/>
              </a:rPr>
              <a:t>     It </a:t>
            </a:r>
            <a:r>
              <a:rPr lang="en-US" dirty="0">
                <a:latin typeface="Roboto" panose="02000000000000000000" pitchFamily="2" charset="0"/>
                <a:ea typeface="Roboto" panose="02000000000000000000" pitchFamily="2" charset="0"/>
                <a:cs typeface="Roboto" panose="02000000000000000000" pitchFamily="2" charset="0"/>
              </a:rPr>
              <a:t>inserts all the items from one set into another</a:t>
            </a:r>
            <a:endParaRPr lang="en-US" sz="1600" b="1" dirty="0">
              <a:latin typeface="Roboto" panose="02000000000000000000" pitchFamily="2" charset="0"/>
              <a:ea typeface="Roboto" panose="02000000000000000000" pitchFamily="2" charset="0"/>
              <a:cs typeface="Roboto" panose="02000000000000000000" pitchFamily="2" charset="0"/>
            </a:endParaRPr>
          </a:p>
          <a:p>
            <a:r>
              <a:rPr lang="en-US" sz="1600"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 set1.update(set2) [id: </a:t>
            </a:r>
            <a:r>
              <a:rPr lang="en-US" sz="1600" dirty="0">
                <a:latin typeface="Roboto" panose="02000000000000000000" pitchFamily="2" charset="0"/>
                <a:ea typeface="Roboto" panose="02000000000000000000" pitchFamily="2" charset="0"/>
                <a:cs typeface="Roboto" panose="02000000000000000000" pitchFamily="2" charset="0"/>
              </a:rPr>
              <a:t>1234]</a:t>
            </a:r>
          </a:p>
          <a:p>
            <a:r>
              <a:rPr lang="en-US" sz="1600" b="1" dirty="0">
                <a:latin typeface="Roboto" panose="02000000000000000000" pitchFamily="2" charset="0"/>
                <a:ea typeface="Roboto" panose="02000000000000000000" pitchFamily="2" charset="0"/>
                <a:cs typeface="Roboto" panose="02000000000000000000" pitchFamily="2" charset="0"/>
              </a:rPr>
              <a:t>Methods:</a:t>
            </a:r>
          </a:p>
          <a:p>
            <a:r>
              <a:rPr lang="en-US" sz="1600" dirty="0">
                <a:latin typeface="Roboto" panose="02000000000000000000" pitchFamily="2" charset="0"/>
                <a:ea typeface="Roboto" panose="02000000000000000000" pitchFamily="2" charset="0"/>
                <a:cs typeface="Roboto" panose="02000000000000000000" pitchFamily="2" charset="0"/>
              </a:rPr>
              <a:t>a] </a:t>
            </a:r>
            <a:r>
              <a:rPr lang="en-US" sz="1600" dirty="0" err="1">
                <a:latin typeface="Roboto" panose="02000000000000000000" pitchFamily="2" charset="0"/>
                <a:ea typeface="Roboto" panose="02000000000000000000" pitchFamily="2" charset="0"/>
                <a:cs typeface="Roboto" panose="02000000000000000000" pitchFamily="2" charset="0"/>
              </a:rPr>
              <a:t>issubset</a:t>
            </a:r>
            <a:r>
              <a:rPr lang="en-US" sz="1600" dirty="0">
                <a:latin typeface="Roboto" panose="02000000000000000000" pitchFamily="2" charset="0"/>
                <a:ea typeface="Roboto" panose="02000000000000000000" pitchFamily="2" charset="0"/>
                <a:cs typeface="Roboto" panose="02000000000000000000" pitchFamily="2" charset="0"/>
              </a:rPr>
              <a:t>() : </a:t>
            </a:r>
            <a:r>
              <a:rPr lang="en-US" dirty="0">
                <a:latin typeface="Roboto" panose="02000000000000000000" pitchFamily="2" charset="0"/>
                <a:ea typeface="Roboto" panose="02000000000000000000" pitchFamily="2" charset="0"/>
                <a:cs typeface="Roboto" panose="02000000000000000000" pitchFamily="2" charset="0"/>
              </a:rPr>
              <a:t>Returns whether another set contains this set or not</a:t>
            </a:r>
          </a:p>
          <a:p>
            <a:r>
              <a:rPr lang="en-US" sz="1600" dirty="0">
                <a:latin typeface="Roboto" panose="02000000000000000000" pitchFamily="2" charset="0"/>
                <a:ea typeface="Roboto" panose="02000000000000000000" pitchFamily="2" charset="0"/>
                <a:cs typeface="Roboto" panose="02000000000000000000" pitchFamily="2" charset="0"/>
              </a:rPr>
              <a:t>b] </a:t>
            </a:r>
            <a:r>
              <a:rPr lang="en-US" sz="1600" dirty="0" err="1">
                <a:latin typeface="Roboto" panose="02000000000000000000" pitchFamily="2" charset="0"/>
                <a:ea typeface="Roboto" panose="02000000000000000000" pitchFamily="2" charset="0"/>
                <a:cs typeface="Roboto" panose="02000000000000000000" pitchFamily="2" charset="0"/>
              </a:rPr>
              <a:t>issuperset</a:t>
            </a:r>
            <a:r>
              <a:rPr lang="en-US" sz="1600" dirty="0">
                <a:latin typeface="Roboto" panose="02000000000000000000" pitchFamily="2" charset="0"/>
                <a:ea typeface="Roboto" panose="02000000000000000000" pitchFamily="2" charset="0"/>
                <a:cs typeface="Roboto" panose="02000000000000000000" pitchFamily="2" charset="0"/>
              </a:rPr>
              <a:t>() : </a:t>
            </a:r>
            <a:r>
              <a:rPr lang="en-US" dirty="0">
                <a:latin typeface="Roboto" panose="02000000000000000000" pitchFamily="2" charset="0"/>
                <a:ea typeface="Roboto" panose="02000000000000000000" pitchFamily="2" charset="0"/>
                <a:cs typeface="Roboto" panose="02000000000000000000" pitchFamily="2" charset="0"/>
              </a:rPr>
              <a:t>Returns whether this set contains another set or not</a:t>
            </a:r>
          </a:p>
          <a:p>
            <a:r>
              <a:rPr lang="en-US" sz="1600" dirty="0">
                <a:latin typeface="Roboto" panose="02000000000000000000" pitchFamily="2" charset="0"/>
                <a:ea typeface="Roboto" panose="02000000000000000000" pitchFamily="2" charset="0"/>
                <a:cs typeface="Roboto" panose="02000000000000000000" pitchFamily="2" charset="0"/>
              </a:rPr>
              <a:t>C] </a:t>
            </a:r>
            <a:r>
              <a:rPr lang="en-US" sz="1600" dirty="0" err="1">
                <a:latin typeface="Roboto" panose="02000000000000000000" pitchFamily="2" charset="0"/>
                <a:ea typeface="Roboto" panose="02000000000000000000" pitchFamily="2" charset="0"/>
                <a:cs typeface="Roboto" panose="02000000000000000000" pitchFamily="2" charset="0"/>
              </a:rPr>
              <a:t>X.difference</a:t>
            </a:r>
            <a:r>
              <a:rPr lang="en-US" sz="1600" dirty="0">
                <a:latin typeface="Roboto" panose="02000000000000000000" pitchFamily="2" charset="0"/>
                <a:ea typeface="Roboto" panose="02000000000000000000" pitchFamily="2" charset="0"/>
                <a:cs typeface="Roboto" panose="02000000000000000000" pitchFamily="2" charset="0"/>
              </a:rPr>
              <a:t>(Y): Return a set that contains the items that </a:t>
            </a:r>
            <a:r>
              <a:rPr lang="en-US" sz="1600" b="1" dirty="0">
                <a:latin typeface="Roboto" panose="02000000000000000000" pitchFamily="2" charset="0"/>
                <a:ea typeface="Roboto" panose="02000000000000000000" pitchFamily="2" charset="0"/>
                <a:cs typeface="Roboto" panose="02000000000000000000" pitchFamily="2" charset="0"/>
              </a:rPr>
              <a:t>only exist </a:t>
            </a:r>
            <a:r>
              <a:rPr lang="en-US" sz="1600" dirty="0">
                <a:latin typeface="Roboto" panose="02000000000000000000" pitchFamily="2" charset="0"/>
                <a:ea typeface="Roboto" panose="02000000000000000000" pitchFamily="2" charset="0"/>
                <a:cs typeface="Roboto" panose="02000000000000000000" pitchFamily="2" charset="0"/>
              </a:rPr>
              <a:t>in set X, and </a:t>
            </a:r>
            <a:r>
              <a:rPr lang="en-US" sz="1600" b="1" dirty="0">
                <a:latin typeface="Roboto" panose="02000000000000000000" pitchFamily="2" charset="0"/>
                <a:ea typeface="Roboto" panose="02000000000000000000" pitchFamily="2" charset="0"/>
                <a:cs typeface="Roboto" panose="02000000000000000000" pitchFamily="2" charset="0"/>
              </a:rPr>
              <a:t>not</a:t>
            </a:r>
            <a:r>
              <a:rPr lang="en-US" sz="1600" dirty="0">
                <a:latin typeface="Roboto" panose="02000000000000000000" pitchFamily="2" charset="0"/>
                <a:ea typeface="Roboto" panose="02000000000000000000" pitchFamily="2" charset="0"/>
                <a:cs typeface="Roboto" panose="02000000000000000000" pitchFamily="2" charset="0"/>
              </a:rPr>
              <a:t> in set Y</a:t>
            </a:r>
          </a:p>
          <a:p>
            <a:r>
              <a:rPr lang="en-US" sz="1400" b="1" dirty="0">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143458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COLLECTIONS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33</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695306" y="136525"/>
            <a:ext cx="8220173" cy="5940088"/>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Dictionary</a:t>
            </a:r>
            <a:br>
              <a:rPr lang="en-US" sz="2400" dirty="0"/>
            </a:br>
            <a:r>
              <a:rPr lang="en-US" dirty="0">
                <a:latin typeface="Roboto" panose="02000000000000000000" pitchFamily="2" charset="0"/>
                <a:ea typeface="Roboto" panose="02000000000000000000" pitchFamily="2" charset="0"/>
                <a:cs typeface="Roboto" panose="02000000000000000000" pitchFamily="2" charset="0"/>
              </a:rPr>
              <a:t>A dictionary is a collection which is </a:t>
            </a:r>
            <a:r>
              <a:rPr lang="en-US" b="1" dirty="0">
                <a:latin typeface="Roboto" panose="02000000000000000000" pitchFamily="2" charset="0"/>
                <a:ea typeface="Roboto" panose="02000000000000000000" pitchFamily="2" charset="0"/>
                <a:cs typeface="Roboto" panose="02000000000000000000" pitchFamily="2" charset="0"/>
              </a:rPr>
              <a:t>unordered</a:t>
            </a: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Mutable</a:t>
            </a:r>
            <a:r>
              <a:rPr lang="en-US" dirty="0">
                <a:latin typeface="Roboto" panose="02000000000000000000" pitchFamily="2" charset="0"/>
                <a:ea typeface="Roboto" panose="02000000000000000000" pitchFamily="2" charset="0"/>
                <a:cs typeface="Roboto" panose="02000000000000000000" pitchFamily="2" charset="0"/>
              </a:rPr>
              <a:t> and </a:t>
            </a:r>
            <a:r>
              <a:rPr lang="en-US" b="1" dirty="0">
                <a:latin typeface="Roboto" panose="02000000000000000000" pitchFamily="2" charset="0"/>
                <a:ea typeface="Roboto" panose="02000000000000000000" pitchFamily="2" charset="0"/>
                <a:cs typeface="Roboto" panose="02000000000000000000" pitchFamily="2" charset="0"/>
              </a:rPr>
              <a:t>indexed[by keys]</a:t>
            </a:r>
            <a:r>
              <a:rPr lang="en-US" dirty="0">
                <a:latin typeface="Roboto" panose="02000000000000000000" pitchFamily="2" charset="0"/>
                <a:ea typeface="Roboto" panose="02000000000000000000" pitchFamily="2" charset="0"/>
                <a:cs typeface="Roboto" panose="02000000000000000000" pitchFamily="2" charset="0"/>
              </a:rPr>
              <a:t> </a:t>
            </a:r>
          </a:p>
          <a:p>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lang="en-US" b="1" dirty="0">
                <a:latin typeface="Roboto" panose="02000000000000000000" pitchFamily="2" charset="0"/>
                <a:ea typeface="Roboto" panose="02000000000000000000" pitchFamily="2" charset="0"/>
                <a:cs typeface="Roboto" panose="02000000000000000000" pitchFamily="2" charset="0"/>
              </a:rPr>
              <a:t>Keys</a:t>
            </a:r>
            <a:r>
              <a:rPr lang="en-US" dirty="0">
                <a:latin typeface="Roboto" panose="02000000000000000000" pitchFamily="2" charset="0"/>
                <a:ea typeface="Roboto" panose="02000000000000000000" pitchFamily="2" charset="0"/>
                <a:cs typeface="Roboto" panose="02000000000000000000" pitchFamily="2" charset="0"/>
              </a:rPr>
              <a:t> are unique within a dictionary while </a:t>
            </a:r>
            <a:r>
              <a:rPr lang="en-US" b="1" dirty="0">
                <a:latin typeface="Roboto" panose="02000000000000000000" pitchFamily="2" charset="0"/>
                <a:ea typeface="Roboto" panose="02000000000000000000" pitchFamily="2" charset="0"/>
                <a:cs typeface="Roboto" panose="02000000000000000000" pitchFamily="2" charset="0"/>
              </a:rPr>
              <a:t>values</a:t>
            </a:r>
            <a:r>
              <a:rPr lang="en-US" dirty="0">
                <a:latin typeface="Roboto" panose="02000000000000000000" pitchFamily="2" charset="0"/>
                <a:ea typeface="Roboto" panose="02000000000000000000" pitchFamily="2" charset="0"/>
                <a:cs typeface="Roboto" panose="02000000000000000000" pitchFamily="2" charset="0"/>
              </a:rPr>
              <a:t> may not be</a:t>
            </a:r>
          </a:p>
          <a:p>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lang="en-US" dirty="0">
                <a:latin typeface="Roboto" panose="02000000000000000000" pitchFamily="2" charset="0"/>
                <a:ea typeface="Roboto" panose="02000000000000000000" pitchFamily="2" charset="0"/>
                <a:cs typeface="Roboto" panose="02000000000000000000" pitchFamily="2" charset="0"/>
              </a:rPr>
              <a:t>The </a:t>
            </a:r>
            <a:r>
              <a:rPr lang="en-US" b="1" dirty="0">
                <a:latin typeface="Roboto" panose="02000000000000000000" pitchFamily="2" charset="0"/>
                <a:ea typeface="Roboto" panose="02000000000000000000" pitchFamily="2" charset="0"/>
                <a:cs typeface="Roboto" panose="02000000000000000000" pitchFamily="2" charset="0"/>
              </a:rPr>
              <a:t>values</a:t>
            </a:r>
            <a:r>
              <a:rPr lang="en-US" dirty="0">
                <a:latin typeface="Roboto" panose="02000000000000000000" pitchFamily="2" charset="0"/>
                <a:ea typeface="Roboto" panose="02000000000000000000" pitchFamily="2" charset="0"/>
                <a:cs typeface="Roboto" panose="02000000000000000000" pitchFamily="2" charset="0"/>
              </a:rPr>
              <a:t> of a dictionary can be of </a:t>
            </a:r>
            <a:r>
              <a:rPr lang="en-US" b="1" dirty="0">
                <a:latin typeface="Roboto" panose="02000000000000000000" pitchFamily="2" charset="0"/>
                <a:ea typeface="Roboto" panose="02000000000000000000" pitchFamily="2" charset="0"/>
                <a:cs typeface="Roboto" panose="02000000000000000000" pitchFamily="2" charset="0"/>
              </a:rPr>
              <a:t>any type, BUT</a:t>
            </a:r>
          </a:p>
          <a:p>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keys</a:t>
            </a:r>
            <a:r>
              <a:rPr lang="en-US" dirty="0">
                <a:latin typeface="Roboto" panose="02000000000000000000" pitchFamily="2" charset="0"/>
                <a:ea typeface="Roboto" panose="02000000000000000000" pitchFamily="2" charset="0"/>
                <a:cs typeface="Roboto" panose="02000000000000000000" pitchFamily="2" charset="0"/>
              </a:rPr>
              <a:t> must be of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an immutable </a:t>
            </a:r>
            <a:r>
              <a:rPr lang="en-US" dirty="0">
                <a:latin typeface="Roboto" panose="02000000000000000000" pitchFamily="2" charset="0"/>
                <a:ea typeface="Roboto" panose="02000000000000000000" pitchFamily="2" charset="0"/>
                <a:cs typeface="Roboto" panose="02000000000000000000" pitchFamily="2" charset="0"/>
              </a:rPr>
              <a:t>data type such as </a:t>
            </a:r>
            <a:r>
              <a:rPr lang="en-US" i="1" dirty="0">
                <a:highlight>
                  <a:srgbClr val="FFFF00"/>
                </a:highlight>
                <a:latin typeface="Roboto" panose="02000000000000000000" pitchFamily="2" charset="0"/>
                <a:ea typeface="Roboto" panose="02000000000000000000" pitchFamily="2" charset="0"/>
                <a:cs typeface="Roboto" panose="02000000000000000000" pitchFamily="2" charset="0"/>
              </a:rPr>
              <a:t>strings, numbers, or tuples</a:t>
            </a:r>
            <a:r>
              <a:rPr lang="en-US" dirty="0">
                <a:latin typeface="Roboto" panose="02000000000000000000" pitchFamily="2" charset="0"/>
                <a:ea typeface="Roboto" panose="02000000000000000000" pitchFamily="2" charset="0"/>
                <a:cs typeface="Roboto" panose="02000000000000000000" pitchFamily="2" charset="0"/>
              </a:rPr>
              <a:t>.</a:t>
            </a:r>
          </a:p>
          <a:p>
            <a:endParaRPr lang="en-US" sz="1400" b="1" dirty="0">
              <a:latin typeface="Roboto" panose="02000000000000000000" pitchFamily="2" charset="0"/>
              <a:ea typeface="Roboto" panose="02000000000000000000" pitchFamily="2" charset="0"/>
              <a:cs typeface="Roboto" panose="02000000000000000000" pitchFamily="2" charset="0"/>
            </a:endParaRPr>
          </a:p>
          <a:p>
            <a:r>
              <a:rPr lang="en-US" sz="1400" b="1" dirty="0">
                <a:latin typeface="Roboto" panose="02000000000000000000" pitchFamily="2" charset="0"/>
                <a:ea typeface="Roboto" panose="02000000000000000000" pitchFamily="2" charset="0"/>
                <a:cs typeface="Roboto" panose="02000000000000000000" pitchFamily="2" charset="0"/>
              </a:rPr>
              <a:t>	Eg: </a:t>
            </a:r>
            <a:r>
              <a:rPr lang="en-US" dirty="0">
                <a:latin typeface="Roboto" panose="02000000000000000000" pitchFamily="2" charset="0"/>
                <a:ea typeface="Roboto" panose="02000000000000000000" pitchFamily="2" charset="0"/>
                <a:cs typeface="Roboto" panose="02000000000000000000" pitchFamily="2" charset="0"/>
              </a:rPr>
              <a:t>mydics = </a:t>
            </a:r>
            <a:r>
              <a:rPr lang="en-US" b="1" dirty="0">
                <a:latin typeface="Roboto" panose="02000000000000000000" pitchFamily="2" charset="0"/>
                <a:ea typeface="Roboto" panose="02000000000000000000" pitchFamily="2" charset="0"/>
                <a:cs typeface="Roboto" panose="02000000000000000000" pitchFamily="2" charset="0"/>
              </a:rPr>
              <a:t>{</a:t>
            </a:r>
            <a:r>
              <a:rPr lang="en-US" dirty="0">
                <a:latin typeface="Roboto" panose="02000000000000000000" pitchFamily="2" charset="0"/>
                <a:ea typeface="Roboto" panose="02000000000000000000" pitchFamily="2" charset="0"/>
                <a:cs typeface="Roboto" panose="02000000000000000000" pitchFamily="2" charset="0"/>
              </a:rPr>
              <a:t>"</a:t>
            </a:r>
            <a:r>
              <a:rPr lang="en-US" dirty="0" err="1">
                <a:latin typeface="Roboto" panose="02000000000000000000" pitchFamily="2" charset="0"/>
                <a:ea typeface="Roboto" panose="02000000000000000000" pitchFamily="2" charset="0"/>
                <a:cs typeface="Roboto" panose="02000000000000000000" pitchFamily="2" charset="0"/>
              </a:rPr>
              <a:t>name":"shivesh</a:t>
            </a: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"age":26 </a:t>
            </a:r>
            <a:r>
              <a:rPr lang="en-US" b="1"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"city":"</a:t>
            </a:r>
            <a:r>
              <a:rPr lang="en-US" dirty="0" err="1">
                <a:latin typeface="Roboto" panose="02000000000000000000" pitchFamily="2" charset="0"/>
                <a:ea typeface="Roboto" panose="02000000000000000000" pitchFamily="2" charset="0"/>
                <a:cs typeface="Roboto" panose="02000000000000000000" pitchFamily="2" charset="0"/>
              </a:rPr>
              <a:t>boston</a:t>
            </a:r>
            <a:r>
              <a:rPr lang="en-US" dirty="0">
                <a:latin typeface="Roboto" panose="02000000000000000000" pitchFamily="2" charset="0"/>
                <a:ea typeface="Roboto" panose="02000000000000000000" pitchFamily="2" charset="0"/>
                <a:cs typeface="Roboto" panose="02000000000000000000" pitchFamily="2" charset="0"/>
              </a:rPr>
              <a:t>"</a:t>
            </a:r>
            <a:r>
              <a:rPr lang="en-US" b="1" dirty="0">
                <a:latin typeface="Roboto" panose="02000000000000000000" pitchFamily="2" charset="0"/>
                <a:ea typeface="Roboto" panose="02000000000000000000" pitchFamily="2" charset="0"/>
                <a:cs typeface="Roboto" panose="02000000000000000000" pitchFamily="2" charset="0"/>
              </a:rPr>
              <a:t>}</a:t>
            </a:r>
          </a:p>
          <a:p>
            <a:endParaRPr lang="en-US" b="1" dirty="0">
              <a:latin typeface="Roboto" panose="02000000000000000000" pitchFamily="2" charset="0"/>
              <a:ea typeface="Roboto" panose="02000000000000000000" pitchFamily="2" charset="0"/>
              <a:cs typeface="Roboto" panose="02000000000000000000" pitchFamily="2" charset="0"/>
            </a:endParaRPr>
          </a:p>
          <a:p>
            <a:r>
              <a:rPr lang="en-US" b="1" dirty="0">
                <a:latin typeface="Roboto" panose="02000000000000000000" pitchFamily="2" charset="0"/>
                <a:ea typeface="Roboto" panose="02000000000000000000" pitchFamily="2" charset="0"/>
                <a:cs typeface="Roboto" panose="02000000000000000000" pitchFamily="2" charset="0"/>
              </a:rPr>
              <a:t>#</a:t>
            </a: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Accessing Items</a:t>
            </a:r>
          </a:p>
          <a:p>
            <a:r>
              <a:rPr lang="en-US" b="1"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we</a:t>
            </a:r>
            <a:r>
              <a:rPr lang="en-US" b="1"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can access the items of a dictionary by referring to its </a:t>
            </a:r>
            <a:r>
              <a:rPr lang="en-US" b="1" dirty="0">
                <a:latin typeface="Roboto" panose="02000000000000000000" pitchFamily="2" charset="0"/>
                <a:ea typeface="Roboto" panose="02000000000000000000" pitchFamily="2" charset="0"/>
                <a:cs typeface="Roboto" panose="02000000000000000000" pitchFamily="2" charset="0"/>
              </a:rPr>
              <a:t>key name OR </a:t>
            </a:r>
            <a:r>
              <a:rPr lang="en-US" dirty="0">
                <a:latin typeface="Roboto" panose="02000000000000000000" pitchFamily="2" charset="0"/>
                <a:ea typeface="Roboto" panose="02000000000000000000" pitchFamily="2" charset="0"/>
                <a:cs typeface="Roboto" panose="02000000000000000000" pitchFamily="2" charset="0"/>
              </a:rPr>
              <a:t>using </a:t>
            </a:r>
            <a:r>
              <a:rPr lang="en-US" b="1" dirty="0">
                <a:latin typeface="Roboto" panose="02000000000000000000" pitchFamily="2" charset="0"/>
                <a:ea typeface="Roboto" panose="02000000000000000000" pitchFamily="2" charset="0"/>
                <a:cs typeface="Roboto" panose="02000000000000000000" pitchFamily="2" charset="0"/>
              </a:rPr>
              <a:t>get(key) </a:t>
            </a:r>
          </a:p>
          <a:p>
            <a:r>
              <a:rPr lang="en-US" b="1"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 x = mydics</a:t>
            </a:r>
            <a:r>
              <a:rPr lang="en-US" b="1" dirty="0">
                <a:latin typeface="Roboto" panose="02000000000000000000" pitchFamily="2" charset="0"/>
                <a:ea typeface="Roboto" panose="02000000000000000000" pitchFamily="2" charset="0"/>
                <a:cs typeface="Roboto" panose="02000000000000000000" pitchFamily="2" charset="0"/>
              </a:rPr>
              <a:t>[</a:t>
            </a:r>
            <a:r>
              <a:rPr lang="en-US" dirty="0">
                <a:latin typeface="Roboto" panose="02000000000000000000" pitchFamily="2" charset="0"/>
                <a:ea typeface="Roboto" panose="02000000000000000000" pitchFamily="2" charset="0"/>
                <a:cs typeface="Roboto" panose="02000000000000000000" pitchFamily="2" charset="0"/>
              </a:rPr>
              <a:t>“name"</a:t>
            </a:r>
            <a:r>
              <a:rPr lang="en-US" b="1" dirty="0">
                <a:latin typeface="Roboto" panose="02000000000000000000" pitchFamily="2" charset="0"/>
                <a:ea typeface="Roboto" panose="02000000000000000000" pitchFamily="2" charset="0"/>
                <a:cs typeface="Roboto" panose="02000000000000000000" pitchFamily="2" charset="0"/>
              </a:rPr>
              <a:t>]</a:t>
            </a:r>
            <a:r>
              <a:rPr lang="en-US"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shivesh</a:t>
            </a:r>
          </a:p>
          <a:p>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x = </a:t>
            </a:r>
            <a:r>
              <a:rPr lang="en-US" dirty="0" err="1">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mydics.</a:t>
            </a:r>
            <a:r>
              <a:rPr lang="en-US" b="1" dirty="0" err="1">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get</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(“name”)  shivesh</a:t>
            </a:r>
          </a:p>
          <a:p>
            <a:endPar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endParaRPr>
          </a:p>
          <a:p>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Change Values</a:t>
            </a:r>
          </a:p>
          <a:p>
            <a:r>
              <a:rPr lang="en-US" b="1"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we can change the value of a specific item by </a:t>
            </a:r>
            <a:r>
              <a:rPr lang="en-US" b="1" dirty="0">
                <a:latin typeface="Roboto" panose="02000000000000000000" pitchFamily="2" charset="0"/>
                <a:ea typeface="Roboto" panose="02000000000000000000" pitchFamily="2" charset="0"/>
                <a:cs typeface="Roboto" panose="02000000000000000000" pitchFamily="2" charset="0"/>
              </a:rPr>
              <a:t>referring</a:t>
            </a:r>
            <a:r>
              <a:rPr lang="en-US" dirty="0">
                <a:latin typeface="Roboto" panose="02000000000000000000" pitchFamily="2" charset="0"/>
                <a:ea typeface="Roboto" panose="02000000000000000000" pitchFamily="2" charset="0"/>
                <a:cs typeface="Roboto" panose="02000000000000000000" pitchFamily="2" charset="0"/>
              </a:rPr>
              <a:t> to its </a:t>
            </a:r>
            <a:r>
              <a:rPr lang="en-US" b="1" dirty="0">
                <a:latin typeface="Roboto" panose="02000000000000000000" pitchFamily="2" charset="0"/>
                <a:ea typeface="Roboto" panose="02000000000000000000" pitchFamily="2" charset="0"/>
                <a:cs typeface="Roboto" panose="02000000000000000000" pitchFamily="2" charset="0"/>
              </a:rPr>
              <a:t>key name</a:t>
            </a:r>
          </a:p>
          <a:p>
            <a:r>
              <a:rPr lang="en-US" b="1"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mydics[“city”] = “New York”;</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Loop through dictionary</a:t>
            </a:r>
          </a:p>
          <a:p>
            <a:r>
              <a:rPr lang="en-US" dirty="0">
                <a:latin typeface="Roboto" panose="02000000000000000000" pitchFamily="2" charset="0"/>
                <a:ea typeface="Roboto" panose="02000000000000000000" pitchFamily="2" charset="0"/>
                <a:cs typeface="Roboto" panose="02000000000000000000" pitchFamily="2" charset="0"/>
              </a:rPr>
              <a:t>	printing all Keys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lang="en-US" dirty="0">
                <a:latin typeface="Roboto" panose="02000000000000000000" pitchFamily="2" charset="0"/>
                <a:ea typeface="Roboto" panose="02000000000000000000" pitchFamily="2" charset="0"/>
                <a:cs typeface="Roboto" panose="02000000000000000000" pitchFamily="2" charset="0"/>
              </a:rPr>
              <a:t> for x in mydics: print(x)</a:t>
            </a:r>
          </a:p>
          <a:p>
            <a:r>
              <a:rPr lang="en-US" dirty="0">
                <a:latin typeface="Roboto" panose="02000000000000000000" pitchFamily="2" charset="0"/>
                <a:ea typeface="Roboto" panose="02000000000000000000" pitchFamily="2" charset="0"/>
                <a:cs typeface="Roboto" panose="02000000000000000000" pitchFamily="2" charset="0"/>
              </a:rPr>
              <a:t>	printing all values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US" dirty="0">
                <a:latin typeface="Roboto" panose="02000000000000000000" pitchFamily="2" charset="0"/>
                <a:ea typeface="Roboto" panose="02000000000000000000" pitchFamily="2" charset="0"/>
                <a:cs typeface="Roboto" panose="02000000000000000000" pitchFamily="2" charset="0"/>
              </a:rPr>
              <a:t>for x in mydics: print(</a:t>
            </a:r>
            <a:r>
              <a:rPr lang="en-US" b="1" dirty="0">
                <a:latin typeface="Roboto" panose="02000000000000000000" pitchFamily="2" charset="0"/>
                <a:ea typeface="Roboto" panose="02000000000000000000" pitchFamily="2" charset="0"/>
                <a:cs typeface="Roboto" panose="02000000000000000000" pitchFamily="2" charset="0"/>
              </a:rPr>
              <a:t>mydics</a:t>
            </a:r>
            <a:r>
              <a:rPr lang="en-US" dirty="0">
                <a:latin typeface="Roboto" panose="02000000000000000000" pitchFamily="2" charset="0"/>
                <a:ea typeface="Roboto" panose="02000000000000000000" pitchFamily="2" charset="0"/>
                <a:cs typeface="Roboto" panose="02000000000000000000" pitchFamily="2" charset="0"/>
              </a:rPr>
              <a:t>[x]) </a:t>
            </a:r>
            <a:r>
              <a:rPr lang="en-US" b="1" dirty="0">
                <a:latin typeface="Roboto" panose="02000000000000000000" pitchFamily="2" charset="0"/>
                <a:ea typeface="Roboto" panose="02000000000000000000" pitchFamily="2" charset="0"/>
                <a:cs typeface="Roboto" panose="02000000000000000000" pitchFamily="2" charset="0"/>
              </a:rPr>
              <a:t>OR </a:t>
            </a:r>
          </a:p>
        </p:txBody>
      </p:sp>
    </p:spTree>
    <p:extLst>
      <p:ext uri="{BB962C8B-B14F-4D97-AF65-F5344CB8AC3E}">
        <p14:creationId xmlns:p14="http://schemas.microsoft.com/office/powerpoint/2010/main" val="390506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COLLECTIONS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34</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695306" y="136525"/>
            <a:ext cx="8220173" cy="6617196"/>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Dictionary</a:t>
            </a:r>
            <a:br>
              <a:rPr lang="en-US" sz="2400" dirty="0"/>
            </a:br>
            <a:endParaRPr lang="en-US" sz="2400" dirty="0"/>
          </a:p>
          <a:p>
            <a:r>
              <a:rPr lang="en-US" sz="2000" dirty="0">
                <a:latin typeface="Roboto" panose="02000000000000000000" pitchFamily="2" charset="0"/>
                <a:ea typeface="Roboto" panose="02000000000000000000" pitchFamily="2" charset="0"/>
                <a:cs typeface="Roboto" panose="02000000000000000000" pitchFamily="2" charset="0"/>
              </a:rPr>
              <a:t>#</a:t>
            </a:r>
            <a:r>
              <a:rPr lang="en-US" sz="1600"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Check if Key Exists</a:t>
            </a:r>
          </a:p>
          <a:p>
            <a:r>
              <a:rPr lang="en-US" b="1"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To determine if a </a:t>
            </a:r>
            <a:r>
              <a:rPr lang="en-US" b="1" dirty="0">
                <a:latin typeface="Courier New" panose="02070309020205020404" pitchFamily="49" charset="0"/>
                <a:ea typeface="Roboto" panose="02000000000000000000" pitchFamily="2" charset="0"/>
                <a:cs typeface="Courier New" panose="02070309020205020404" pitchFamily="49" charset="0"/>
              </a:rPr>
              <a:t>specified key</a:t>
            </a:r>
            <a:r>
              <a:rPr lang="en-US" dirty="0">
                <a:latin typeface="Roboto" panose="02000000000000000000" pitchFamily="2" charset="0"/>
                <a:ea typeface="Roboto" panose="02000000000000000000" pitchFamily="2" charset="0"/>
                <a:cs typeface="Roboto" panose="02000000000000000000" pitchFamily="2" charset="0"/>
              </a:rPr>
              <a:t> is present in a dictionary use the </a:t>
            </a:r>
            <a:r>
              <a:rPr lang="en-US" sz="2400" b="1" i="1" dirty="0">
                <a:solidFill>
                  <a:srgbClr val="FF0000"/>
                </a:solidFill>
                <a:latin typeface="Roboto" panose="02000000000000000000" pitchFamily="2" charset="0"/>
                <a:ea typeface="Roboto" panose="02000000000000000000" pitchFamily="2" charset="0"/>
                <a:cs typeface="Roboto" panose="02000000000000000000" pitchFamily="2" charset="0"/>
              </a:rPr>
              <a:t>in</a:t>
            </a:r>
            <a:r>
              <a:rPr lang="en-US" dirty="0">
                <a:latin typeface="Roboto" panose="02000000000000000000" pitchFamily="2" charset="0"/>
                <a:ea typeface="Roboto" panose="02000000000000000000" pitchFamily="2" charset="0"/>
                <a:cs typeface="Roboto" panose="02000000000000000000" pitchFamily="2" charset="0"/>
              </a:rPr>
              <a:t> keyword:</a:t>
            </a:r>
          </a:p>
          <a:p>
            <a:r>
              <a:rPr lang="en-US" dirty="0">
                <a:latin typeface="Roboto" panose="02000000000000000000" pitchFamily="2" charset="0"/>
                <a:ea typeface="Roboto" panose="02000000000000000000" pitchFamily="2" charset="0"/>
                <a:cs typeface="Roboto" panose="02000000000000000000" pitchFamily="2" charset="0"/>
              </a:rPr>
              <a:t>	 if “age" in mydics: print(“yes”)</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sz="1600" dirty="0">
                <a:latin typeface="Roboto" panose="02000000000000000000" pitchFamily="2" charset="0"/>
                <a:ea typeface="Roboto" panose="02000000000000000000" pitchFamily="2" charset="0"/>
                <a:cs typeface="Roboto" panose="02000000000000000000" pitchFamily="2" charset="0"/>
              </a:rPr>
              <a:t># </a:t>
            </a:r>
            <a:r>
              <a:rPr lang="en-US" sz="1600" b="1" dirty="0">
                <a:latin typeface="Roboto" panose="02000000000000000000" pitchFamily="2" charset="0"/>
                <a:ea typeface="Roboto" panose="02000000000000000000" pitchFamily="2" charset="0"/>
                <a:cs typeface="Roboto" panose="02000000000000000000" pitchFamily="2" charset="0"/>
              </a:rPr>
              <a:t>Adding Items</a:t>
            </a:r>
          </a:p>
          <a:p>
            <a:r>
              <a:rPr lang="en-US" b="1" dirty="0">
                <a:latin typeface="Roboto" panose="02000000000000000000" pitchFamily="2" charset="0"/>
                <a:ea typeface="Roboto" panose="02000000000000000000" pitchFamily="2" charset="0"/>
                <a:cs typeface="Roboto" panose="02000000000000000000" pitchFamily="2" charset="0"/>
              </a:rPr>
              <a:t> </a:t>
            </a:r>
            <a:r>
              <a:rPr lang="en-US" sz="1600" dirty="0">
                <a:latin typeface="Roboto" panose="02000000000000000000" pitchFamily="2" charset="0"/>
                <a:ea typeface="Roboto" panose="02000000000000000000" pitchFamily="2" charset="0"/>
                <a:cs typeface="Roboto" panose="02000000000000000000" pitchFamily="2" charset="0"/>
              </a:rPr>
              <a:t>Adding an item to the dictionary is done by using a </a:t>
            </a:r>
            <a:r>
              <a:rPr lang="en-US" sz="1600" b="1" dirty="0">
                <a:latin typeface="Roboto" panose="02000000000000000000" pitchFamily="2" charset="0"/>
                <a:ea typeface="Roboto" panose="02000000000000000000" pitchFamily="2" charset="0"/>
                <a:cs typeface="Roboto" panose="02000000000000000000" pitchFamily="2" charset="0"/>
              </a:rPr>
              <a:t>new</a:t>
            </a:r>
            <a:r>
              <a:rPr lang="en-US" sz="1600" dirty="0">
                <a:latin typeface="Roboto" panose="02000000000000000000" pitchFamily="2" charset="0"/>
                <a:ea typeface="Roboto" panose="02000000000000000000" pitchFamily="2" charset="0"/>
                <a:cs typeface="Roboto" panose="02000000000000000000" pitchFamily="2" charset="0"/>
              </a:rPr>
              <a:t> </a:t>
            </a:r>
            <a:r>
              <a:rPr lang="en-US" sz="1600" b="1" dirty="0">
                <a:latin typeface="Roboto" panose="02000000000000000000" pitchFamily="2" charset="0"/>
                <a:ea typeface="Roboto" panose="02000000000000000000" pitchFamily="2" charset="0"/>
                <a:cs typeface="Roboto" panose="02000000000000000000" pitchFamily="2" charset="0"/>
              </a:rPr>
              <a:t>index key </a:t>
            </a:r>
            <a:r>
              <a:rPr lang="en-US" sz="1600" dirty="0">
                <a:latin typeface="Roboto" panose="02000000000000000000" pitchFamily="2" charset="0"/>
                <a:ea typeface="Roboto" panose="02000000000000000000" pitchFamily="2" charset="0"/>
                <a:cs typeface="Roboto" panose="02000000000000000000" pitchFamily="2" charset="0"/>
              </a:rPr>
              <a:t>and assigning a value to it</a:t>
            </a:r>
          </a:p>
          <a:p>
            <a:r>
              <a:rPr lang="en-US" sz="1600" b="1" dirty="0">
                <a:latin typeface="Roboto" panose="02000000000000000000" pitchFamily="2" charset="0"/>
                <a:ea typeface="Roboto" panose="02000000000000000000" pitchFamily="2" charset="0"/>
                <a:cs typeface="Roboto" panose="02000000000000000000" pitchFamily="2" charset="0"/>
              </a:rPr>
              <a:t>	mydics[“country”] = “USA”</a:t>
            </a:r>
          </a:p>
          <a:p>
            <a:endParaRPr lang="en-US" sz="1600" b="1" dirty="0">
              <a:latin typeface="Roboto" panose="02000000000000000000" pitchFamily="2" charset="0"/>
              <a:ea typeface="Roboto" panose="02000000000000000000" pitchFamily="2" charset="0"/>
              <a:cs typeface="Roboto" panose="02000000000000000000" pitchFamily="2" charset="0"/>
            </a:endParaRPr>
          </a:p>
          <a:p>
            <a:r>
              <a:rPr lang="en-US" sz="1400" b="1" dirty="0">
                <a:latin typeface="Roboto" panose="02000000000000000000" pitchFamily="2" charset="0"/>
                <a:ea typeface="Roboto" panose="02000000000000000000" pitchFamily="2" charset="0"/>
                <a:cs typeface="Roboto" panose="02000000000000000000" pitchFamily="2" charset="0"/>
              </a:rPr>
              <a:t># </a:t>
            </a:r>
            <a:r>
              <a:rPr lang="en-US" sz="1600" b="1" dirty="0">
                <a:latin typeface="Roboto" panose="02000000000000000000" pitchFamily="2" charset="0"/>
                <a:ea typeface="Roboto" panose="02000000000000000000" pitchFamily="2" charset="0"/>
                <a:cs typeface="Roboto" panose="02000000000000000000" pitchFamily="2" charset="0"/>
              </a:rPr>
              <a:t>Removing Items</a:t>
            </a:r>
          </a:p>
          <a:p>
            <a:r>
              <a:rPr lang="en-US" sz="1600" dirty="0">
                <a:latin typeface="Roboto" panose="02000000000000000000" pitchFamily="2" charset="0"/>
                <a:ea typeface="Roboto" panose="02000000000000000000" pitchFamily="2" charset="0"/>
                <a:cs typeface="Roboto" panose="02000000000000000000" pitchFamily="2" charset="0"/>
              </a:rPr>
              <a:t> A] </a:t>
            </a:r>
            <a:r>
              <a:rPr lang="en-US" sz="1600" b="1" dirty="0">
                <a:latin typeface="Roboto" panose="02000000000000000000" pitchFamily="2" charset="0"/>
                <a:ea typeface="Roboto" panose="02000000000000000000" pitchFamily="2" charset="0"/>
                <a:cs typeface="Roboto" panose="02000000000000000000" pitchFamily="2" charset="0"/>
              </a:rPr>
              <a:t>pop(key)</a:t>
            </a:r>
          </a:p>
          <a:p>
            <a:r>
              <a:rPr lang="en-US" sz="1600" b="1" dirty="0">
                <a:latin typeface="Roboto" panose="02000000000000000000" pitchFamily="2" charset="0"/>
                <a:ea typeface="Roboto" panose="02000000000000000000" pitchFamily="2" charset="0"/>
                <a:cs typeface="Roboto" panose="02000000000000000000" pitchFamily="2" charset="0"/>
              </a:rPr>
              <a:t>  </a:t>
            </a:r>
            <a:r>
              <a:rPr lang="en-US" sz="1600" dirty="0">
                <a:latin typeface="Roboto" panose="02000000000000000000" pitchFamily="2" charset="0"/>
                <a:ea typeface="Roboto" panose="02000000000000000000" pitchFamily="2" charset="0"/>
                <a:cs typeface="Roboto" panose="02000000000000000000" pitchFamily="2" charset="0"/>
              </a:rPr>
              <a:t>This method removes the item with the specified key name</a:t>
            </a:r>
          </a:p>
          <a:p>
            <a:r>
              <a:rPr lang="en-US" sz="1600" b="1" dirty="0">
                <a:latin typeface="Roboto" panose="02000000000000000000" pitchFamily="2" charset="0"/>
                <a:ea typeface="Roboto" panose="02000000000000000000" pitchFamily="2" charset="0"/>
                <a:cs typeface="Roboto" panose="02000000000000000000" pitchFamily="2" charset="0"/>
              </a:rPr>
              <a:t>	</a:t>
            </a:r>
            <a:r>
              <a:rPr lang="en-US" sz="1600" dirty="0" err="1">
                <a:latin typeface="Roboto" panose="02000000000000000000" pitchFamily="2" charset="0"/>
                <a:ea typeface="Roboto" panose="02000000000000000000" pitchFamily="2" charset="0"/>
                <a:cs typeface="Roboto" panose="02000000000000000000" pitchFamily="2" charset="0"/>
              </a:rPr>
              <a:t>mydics.</a:t>
            </a:r>
            <a:r>
              <a:rPr lang="en-US" sz="1600" b="1" dirty="0" err="1">
                <a:latin typeface="Roboto" panose="02000000000000000000" pitchFamily="2" charset="0"/>
                <a:ea typeface="Roboto" panose="02000000000000000000" pitchFamily="2" charset="0"/>
                <a:cs typeface="Roboto" panose="02000000000000000000" pitchFamily="2" charset="0"/>
              </a:rPr>
              <a:t>pop</a:t>
            </a:r>
            <a:r>
              <a:rPr lang="en-US" sz="1600" dirty="0">
                <a:latin typeface="Roboto" panose="02000000000000000000" pitchFamily="2" charset="0"/>
                <a:ea typeface="Roboto" panose="02000000000000000000" pitchFamily="2" charset="0"/>
                <a:cs typeface="Roboto" panose="02000000000000000000" pitchFamily="2" charset="0"/>
              </a:rPr>
              <a:t>(“city”)</a:t>
            </a:r>
          </a:p>
          <a:p>
            <a:r>
              <a:rPr lang="en-US" sz="1600" dirty="0">
                <a:latin typeface="Roboto" panose="02000000000000000000" pitchFamily="2" charset="0"/>
                <a:ea typeface="Roboto" panose="02000000000000000000" pitchFamily="2" charset="0"/>
                <a:cs typeface="Roboto" panose="02000000000000000000" pitchFamily="2" charset="0"/>
              </a:rPr>
              <a:t>  B] </a:t>
            </a:r>
            <a:r>
              <a:rPr lang="en-US" sz="1600" b="1" dirty="0" err="1">
                <a:latin typeface="Roboto" panose="02000000000000000000" pitchFamily="2" charset="0"/>
                <a:ea typeface="Roboto" panose="02000000000000000000" pitchFamily="2" charset="0"/>
                <a:cs typeface="Roboto" panose="02000000000000000000" pitchFamily="2" charset="0"/>
              </a:rPr>
              <a:t>popitem</a:t>
            </a:r>
            <a:r>
              <a:rPr lang="en-US" sz="1600" b="1" dirty="0">
                <a:latin typeface="Roboto" panose="02000000000000000000" pitchFamily="2" charset="0"/>
                <a:ea typeface="Roboto" panose="02000000000000000000" pitchFamily="2" charset="0"/>
                <a:cs typeface="Roboto" panose="02000000000000000000" pitchFamily="2" charset="0"/>
              </a:rPr>
              <a:t>()</a:t>
            </a:r>
          </a:p>
          <a:p>
            <a:r>
              <a:rPr lang="en-US" b="1" dirty="0">
                <a:latin typeface="Roboto" panose="02000000000000000000" pitchFamily="2" charset="0"/>
                <a:ea typeface="Roboto" panose="02000000000000000000" pitchFamily="2" charset="0"/>
                <a:cs typeface="Roboto" panose="02000000000000000000" pitchFamily="2" charset="0"/>
              </a:rPr>
              <a:t>    </a:t>
            </a:r>
            <a:r>
              <a:rPr lang="en-US" sz="1400" dirty="0">
                <a:latin typeface="Roboto" panose="02000000000000000000" pitchFamily="2" charset="0"/>
                <a:ea typeface="Roboto" panose="02000000000000000000" pitchFamily="2" charset="0"/>
                <a:cs typeface="Roboto" panose="02000000000000000000" pitchFamily="2" charset="0"/>
              </a:rPr>
              <a:t>This method removes the </a:t>
            </a:r>
            <a:r>
              <a:rPr lang="en-US" sz="1400" b="1" i="1" dirty="0">
                <a:latin typeface="Roboto" panose="02000000000000000000" pitchFamily="2" charset="0"/>
                <a:ea typeface="Roboto" panose="02000000000000000000" pitchFamily="2" charset="0"/>
                <a:cs typeface="Roboto" panose="02000000000000000000" pitchFamily="2" charset="0"/>
              </a:rPr>
              <a:t>last inserted item </a:t>
            </a:r>
            <a:r>
              <a:rPr lang="en-US" sz="1400" dirty="0">
                <a:latin typeface="Roboto" panose="02000000000000000000" pitchFamily="2" charset="0"/>
                <a:ea typeface="Roboto" panose="02000000000000000000" pitchFamily="2" charset="0"/>
                <a:cs typeface="Roboto" panose="02000000000000000000" pitchFamily="2" charset="0"/>
              </a:rPr>
              <a:t>(in versions before 3.7, a random item is removed instead)</a:t>
            </a:r>
            <a:endParaRPr lang="en-US" sz="1400" b="1"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  </a:t>
            </a:r>
            <a:r>
              <a:rPr lang="en-US" sz="1600" dirty="0">
                <a:latin typeface="Roboto" panose="02000000000000000000" pitchFamily="2" charset="0"/>
                <a:ea typeface="Roboto" panose="02000000000000000000" pitchFamily="2" charset="0"/>
                <a:cs typeface="Roboto" panose="02000000000000000000" pitchFamily="2" charset="0"/>
              </a:rPr>
              <a:t>C] </a:t>
            </a:r>
            <a:r>
              <a:rPr lang="en-US" sz="1600" b="1" dirty="0">
                <a:latin typeface="Roboto" panose="02000000000000000000" pitchFamily="2" charset="0"/>
                <a:ea typeface="Roboto" panose="02000000000000000000" pitchFamily="2" charset="0"/>
                <a:cs typeface="Roboto" panose="02000000000000000000" pitchFamily="2" charset="0"/>
              </a:rPr>
              <a:t>del</a:t>
            </a:r>
            <a:r>
              <a:rPr lang="en-US" sz="1600" dirty="0">
                <a:latin typeface="Roboto" panose="02000000000000000000" pitchFamily="2" charset="0"/>
                <a:ea typeface="Roboto" panose="02000000000000000000" pitchFamily="2" charset="0"/>
                <a:cs typeface="Roboto" panose="02000000000000000000" pitchFamily="2" charset="0"/>
              </a:rPr>
              <a:t> </a:t>
            </a:r>
            <a:r>
              <a:rPr lang="en-US" sz="1600" b="1" dirty="0">
                <a:latin typeface="Roboto" panose="02000000000000000000" pitchFamily="2" charset="0"/>
                <a:ea typeface="Roboto" panose="02000000000000000000" pitchFamily="2" charset="0"/>
                <a:cs typeface="Roboto" panose="02000000000000000000" pitchFamily="2" charset="0"/>
              </a:rPr>
              <a:t>keyword</a:t>
            </a:r>
          </a:p>
          <a:p>
            <a:r>
              <a:rPr lang="en-US" sz="1600" b="1" dirty="0">
                <a:latin typeface="Roboto" panose="02000000000000000000" pitchFamily="2" charset="0"/>
                <a:ea typeface="Roboto" panose="02000000000000000000" pitchFamily="2" charset="0"/>
                <a:cs typeface="Roboto" panose="02000000000000000000" pitchFamily="2" charset="0"/>
              </a:rPr>
              <a:t>     del </a:t>
            </a:r>
            <a:r>
              <a:rPr lang="en-US" sz="1600" dirty="0">
                <a:latin typeface="Roboto" panose="02000000000000000000" pitchFamily="2" charset="0"/>
                <a:ea typeface="Roboto" panose="02000000000000000000" pitchFamily="2" charset="0"/>
                <a:cs typeface="Roboto" panose="02000000000000000000" pitchFamily="2" charset="0"/>
              </a:rPr>
              <a:t>keyword removes the item with the specified key name</a:t>
            </a:r>
          </a:p>
          <a:p>
            <a:r>
              <a:rPr lang="en-US" sz="1600" dirty="0">
                <a:latin typeface="Roboto" panose="02000000000000000000" pitchFamily="2" charset="0"/>
                <a:ea typeface="Roboto" panose="02000000000000000000" pitchFamily="2" charset="0"/>
                <a:cs typeface="Roboto" panose="02000000000000000000" pitchFamily="2" charset="0"/>
              </a:rPr>
              <a:t>	del mydics[“country”]</a:t>
            </a:r>
          </a:p>
          <a:p>
            <a:r>
              <a:rPr lang="en-US" sz="1600" dirty="0">
                <a:latin typeface="Roboto" panose="02000000000000000000" pitchFamily="2" charset="0"/>
                <a:ea typeface="Roboto" panose="02000000000000000000" pitchFamily="2" charset="0"/>
                <a:cs typeface="Roboto" panose="02000000000000000000" pitchFamily="2" charset="0"/>
              </a:rPr>
              <a:t>	</a:t>
            </a:r>
            <a:r>
              <a:rPr lang="en-US" sz="1600" b="1" dirty="0">
                <a:latin typeface="Roboto" panose="02000000000000000000" pitchFamily="2" charset="0"/>
                <a:ea typeface="Roboto" panose="02000000000000000000" pitchFamily="2" charset="0"/>
                <a:cs typeface="Roboto" panose="02000000000000000000" pitchFamily="2" charset="0"/>
              </a:rPr>
              <a:t>del</a:t>
            </a:r>
            <a:r>
              <a:rPr lang="en-US" sz="1600" dirty="0">
                <a:latin typeface="Roboto" panose="02000000000000000000" pitchFamily="2" charset="0"/>
                <a:ea typeface="Roboto" panose="02000000000000000000" pitchFamily="2" charset="0"/>
                <a:cs typeface="Roboto" panose="02000000000000000000" pitchFamily="2" charset="0"/>
              </a:rPr>
              <a:t> mydics  </a:t>
            </a:r>
            <a:r>
              <a:rPr lang="en-US" sz="16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Removes entire dictionary </a:t>
            </a:r>
          </a:p>
          <a:p>
            <a:r>
              <a:rPr lang="en-US" sz="16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D] </a:t>
            </a:r>
            <a:r>
              <a:rPr lang="en-US" sz="1600"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clear</a:t>
            </a:r>
            <a:r>
              <a:rPr lang="en-US" sz="16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 Empties the dictionary</a:t>
            </a:r>
          </a:p>
        </p:txBody>
      </p:sp>
    </p:spTree>
    <p:extLst>
      <p:ext uri="{BB962C8B-B14F-4D97-AF65-F5344CB8AC3E}">
        <p14:creationId xmlns:p14="http://schemas.microsoft.com/office/powerpoint/2010/main" val="38543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COLLECTIONS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35</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695306" y="136525"/>
            <a:ext cx="8220173" cy="6155531"/>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Dictionary</a:t>
            </a:r>
            <a:br>
              <a:rPr lang="en-US" sz="2400" dirty="0"/>
            </a:br>
            <a:endParaRPr lang="en-US" sz="2400" dirty="0"/>
          </a:p>
          <a:p>
            <a:r>
              <a:rPr lang="en-US" sz="2000" dirty="0">
                <a:latin typeface="Roboto" panose="02000000000000000000" pitchFamily="2" charset="0"/>
                <a:ea typeface="Roboto" panose="02000000000000000000" pitchFamily="2" charset="0"/>
                <a:cs typeface="Roboto" panose="02000000000000000000" pitchFamily="2" charset="0"/>
              </a:rPr>
              <a:t>#</a:t>
            </a:r>
            <a:r>
              <a:rPr lang="en-US" sz="1600"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Copy a Dictionary</a:t>
            </a:r>
          </a:p>
          <a:p>
            <a:r>
              <a:rPr lang="en-US" b="1" dirty="0">
                <a:latin typeface="Roboto" panose="02000000000000000000" pitchFamily="2" charset="0"/>
                <a:ea typeface="Roboto" panose="02000000000000000000" pitchFamily="2" charset="0"/>
                <a:cs typeface="Roboto" panose="02000000000000000000" pitchFamily="2" charset="0"/>
              </a:rPr>
              <a:t>	a] </a:t>
            </a:r>
            <a:r>
              <a:rPr lang="en-US" b="1" dirty="0" err="1">
                <a:latin typeface="Roboto" panose="02000000000000000000" pitchFamily="2" charset="0"/>
                <a:ea typeface="Roboto" panose="02000000000000000000" pitchFamily="2" charset="0"/>
                <a:cs typeface="Roboto" panose="02000000000000000000" pitchFamily="2" charset="0"/>
              </a:rPr>
              <a:t>newdics</a:t>
            </a:r>
            <a:r>
              <a:rPr lang="en-US" b="1" dirty="0">
                <a:latin typeface="Roboto" panose="02000000000000000000" pitchFamily="2" charset="0"/>
                <a:ea typeface="Roboto" panose="02000000000000000000" pitchFamily="2" charset="0"/>
                <a:cs typeface="Roboto" panose="02000000000000000000" pitchFamily="2" charset="0"/>
              </a:rPr>
              <a:t> = </a:t>
            </a:r>
            <a:r>
              <a:rPr lang="en-US" dirty="0" err="1">
                <a:latin typeface="Roboto" panose="02000000000000000000" pitchFamily="2" charset="0"/>
                <a:ea typeface="Roboto" panose="02000000000000000000" pitchFamily="2" charset="0"/>
                <a:cs typeface="Roboto" panose="02000000000000000000" pitchFamily="2" charset="0"/>
              </a:rPr>
              <a:t>mydics.</a:t>
            </a:r>
            <a:r>
              <a:rPr lang="en-US" b="1" dirty="0" err="1">
                <a:latin typeface="Roboto" panose="02000000000000000000" pitchFamily="2" charset="0"/>
                <a:ea typeface="Roboto" panose="02000000000000000000" pitchFamily="2" charset="0"/>
                <a:cs typeface="Roboto" panose="02000000000000000000" pitchFamily="2" charset="0"/>
              </a:rPr>
              <a:t>copy</a:t>
            </a:r>
            <a:r>
              <a:rPr lang="en-US" b="1" dirty="0">
                <a:latin typeface="Roboto" panose="02000000000000000000" pitchFamily="2" charset="0"/>
                <a:ea typeface="Roboto" panose="02000000000000000000" pitchFamily="2" charset="0"/>
                <a:cs typeface="Roboto" panose="02000000000000000000" pitchFamily="2" charset="0"/>
              </a:rPr>
              <a:t>()</a:t>
            </a:r>
          </a:p>
          <a:p>
            <a:r>
              <a:rPr lang="en-US" b="1" dirty="0">
                <a:latin typeface="Roboto" panose="02000000000000000000" pitchFamily="2" charset="0"/>
                <a:ea typeface="Roboto" panose="02000000000000000000" pitchFamily="2" charset="0"/>
                <a:cs typeface="Roboto" panose="02000000000000000000" pitchFamily="2" charset="0"/>
              </a:rPr>
              <a:t>	b] </a:t>
            </a:r>
            <a:r>
              <a:rPr lang="en-US" b="1" dirty="0" err="1">
                <a:latin typeface="Roboto" panose="02000000000000000000" pitchFamily="2" charset="0"/>
                <a:ea typeface="Roboto" panose="02000000000000000000" pitchFamily="2" charset="0"/>
                <a:cs typeface="Roboto" panose="02000000000000000000" pitchFamily="2" charset="0"/>
              </a:rPr>
              <a:t>newdics</a:t>
            </a:r>
            <a:r>
              <a:rPr lang="en-US" b="1" dirty="0">
                <a:latin typeface="Roboto" panose="02000000000000000000" pitchFamily="2" charset="0"/>
                <a:ea typeface="Roboto" panose="02000000000000000000" pitchFamily="2" charset="0"/>
                <a:cs typeface="Roboto" panose="02000000000000000000" pitchFamily="2" charset="0"/>
              </a:rPr>
              <a:t> = </a:t>
            </a:r>
            <a:r>
              <a:rPr lang="en-US" sz="2000" b="1" i="1" dirty="0" err="1">
                <a:solidFill>
                  <a:srgbClr val="FF0000"/>
                </a:solidFill>
                <a:latin typeface="Roboto" panose="02000000000000000000" pitchFamily="2" charset="0"/>
                <a:ea typeface="Roboto" panose="02000000000000000000" pitchFamily="2" charset="0"/>
                <a:cs typeface="Roboto" panose="02000000000000000000" pitchFamily="2" charset="0"/>
              </a:rPr>
              <a:t>dict</a:t>
            </a:r>
            <a:r>
              <a:rPr lang="en-US" b="1" dirty="0">
                <a:latin typeface="Roboto" panose="02000000000000000000" pitchFamily="2" charset="0"/>
                <a:ea typeface="Roboto" panose="02000000000000000000" pitchFamily="2" charset="0"/>
                <a:cs typeface="Roboto" panose="02000000000000000000" pitchFamily="2" charset="0"/>
              </a:rPr>
              <a:t>(mydics)</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 </a:t>
            </a:r>
            <a:r>
              <a:rPr lang="en-US" b="1" dirty="0" err="1">
                <a:solidFill>
                  <a:srgbClr val="FF0000"/>
                </a:solidFill>
                <a:latin typeface="Roboto" panose="02000000000000000000" pitchFamily="2" charset="0"/>
                <a:ea typeface="Roboto" panose="02000000000000000000" pitchFamily="2" charset="0"/>
                <a:cs typeface="Roboto" panose="02000000000000000000" pitchFamily="2" charset="0"/>
              </a:rPr>
              <a:t>len</a:t>
            </a:r>
            <a:r>
              <a:rPr lang="en-US" dirty="0">
                <a:latin typeface="Roboto" panose="02000000000000000000" pitchFamily="2" charset="0"/>
                <a:ea typeface="Roboto" panose="02000000000000000000" pitchFamily="2" charset="0"/>
                <a:cs typeface="Roboto" panose="02000000000000000000" pitchFamily="2" charset="0"/>
              </a:rPr>
              <a:t>(mydics) </a:t>
            </a:r>
            <a:r>
              <a:rPr lang="en-US"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returns </a:t>
            </a:r>
            <a:r>
              <a:rPr lang="en-US" dirty="0">
                <a:latin typeface="Roboto" panose="02000000000000000000" pitchFamily="2" charset="0"/>
                <a:ea typeface="Roboto" panose="02000000000000000000" pitchFamily="2" charset="0"/>
                <a:cs typeface="Roboto" panose="02000000000000000000" pitchFamily="2" charset="0"/>
              </a:rPr>
              <a:t>how many items (key-value pairs) this dictionary has</a:t>
            </a:r>
          </a:p>
          <a:p>
            <a:endParaRPr lang="en-US" b="1" dirty="0">
              <a:latin typeface="Roboto" panose="02000000000000000000" pitchFamily="2" charset="0"/>
              <a:ea typeface="Roboto" panose="02000000000000000000" pitchFamily="2" charset="0"/>
              <a:cs typeface="Roboto" panose="02000000000000000000" pitchFamily="2" charset="0"/>
            </a:endParaRPr>
          </a:p>
          <a:p>
            <a:pPr marL="285750" indent="-285750">
              <a:buFont typeface="Wingdings" panose="05000000000000000000" pitchFamily="2" charset="2"/>
              <a:buChar char="è"/>
            </a:pPr>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 dictionary Value can be a object or another dictionary called Nested Dictionary</a:t>
            </a:r>
          </a:p>
          <a:p>
            <a:pPr marL="285750" indent="-285750">
              <a:buFont typeface="Wingdings" panose="05000000000000000000" pitchFamily="2" charset="2"/>
              <a:buChar char="è"/>
            </a:pPr>
            <a:endPar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endParaRPr>
          </a:p>
          <a:p>
            <a:r>
              <a:rPr lang="en-US" dirty="0">
                <a:latin typeface="Roboto" panose="02000000000000000000" pitchFamily="2" charset="0"/>
                <a:ea typeface="Roboto" panose="02000000000000000000" pitchFamily="2" charset="0"/>
                <a:cs typeface="Roboto" panose="02000000000000000000" pitchFamily="2" charset="0"/>
              </a:rPr>
              <a:t># </a:t>
            </a:r>
            <a:r>
              <a:rPr lang="en-US" b="1" dirty="0">
                <a:solidFill>
                  <a:srgbClr val="FF0000"/>
                </a:solidFill>
                <a:highlight>
                  <a:srgbClr val="FFFF00"/>
                </a:highlight>
                <a:latin typeface="Roboto" panose="02000000000000000000" pitchFamily="2" charset="0"/>
                <a:ea typeface="Roboto" panose="02000000000000000000" pitchFamily="2" charset="0"/>
                <a:cs typeface="Roboto" panose="02000000000000000000" pitchFamily="2" charset="0"/>
              </a:rPr>
              <a:t>values()</a:t>
            </a:r>
            <a:r>
              <a:rPr lang="en-US" dirty="0">
                <a:highlight>
                  <a:srgbClr val="FFFF00"/>
                </a:highlight>
                <a:latin typeface="Roboto" panose="02000000000000000000" pitchFamily="2" charset="0"/>
                <a:ea typeface="Roboto" panose="02000000000000000000" pitchFamily="2" charset="0"/>
                <a:cs typeface="Roboto" panose="02000000000000000000" pitchFamily="2" charset="0"/>
              </a:rPr>
              <a:t> Returns a list containing the a tuple for each key value pair</a:t>
            </a:r>
          </a:p>
          <a:p>
            <a:r>
              <a:rPr lang="en-US" dirty="0">
                <a:latin typeface="Roboto" panose="02000000000000000000" pitchFamily="2" charset="0"/>
                <a:ea typeface="Roboto" panose="02000000000000000000" pitchFamily="2" charset="0"/>
                <a:cs typeface="Roboto" panose="02000000000000000000" pitchFamily="2" charset="0"/>
              </a:rPr>
              <a:t>	function return </a:t>
            </a:r>
            <a:r>
              <a:rPr lang="en-US" b="1" dirty="0">
                <a:latin typeface="Roboto" panose="02000000000000000000" pitchFamily="2" charset="0"/>
                <a:ea typeface="Roboto" panose="02000000000000000000" pitchFamily="2" charset="0"/>
                <a:cs typeface="Roboto" panose="02000000000000000000" pitchFamily="2" charset="0"/>
              </a:rPr>
              <a:t>values</a:t>
            </a: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list </a:t>
            </a:r>
            <a:r>
              <a:rPr lang="en-US" dirty="0">
                <a:latin typeface="Roboto" panose="02000000000000000000" pitchFamily="2" charset="0"/>
                <a:ea typeface="Roboto" panose="02000000000000000000" pitchFamily="2" charset="0"/>
                <a:cs typeface="Roboto" panose="02000000000000000000" pitchFamily="2" charset="0"/>
              </a:rPr>
              <a:t>of a </a:t>
            </a:r>
            <a:r>
              <a:rPr lang="en-US" b="1" dirty="0">
                <a:latin typeface="Roboto" panose="02000000000000000000" pitchFamily="2" charset="0"/>
                <a:ea typeface="Roboto" panose="02000000000000000000" pitchFamily="2" charset="0"/>
                <a:cs typeface="Roboto" panose="02000000000000000000" pitchFamily="2" charset="0"/>
              </a:rPr>
              <a:t>dictionary</a:t>
            </a: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	</a:t>
            </a:r>
          </a:p>
          <a:p>
            <a:r>
              <a:rPr lang="en-US" b="1"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 for x in mydics.</a:t>
            </a:r>
            <a:r>
              <a:rPr lang="en-US" b="1" dirty="0">
                <a:latin typeface="Roboto" panose="02000000000000000000" pitchFamily="2" charset="0"/>
                <a:ea typeface="Roboto" panose="02000000000000000000" pitchFamily="2" charset="0"/>
                <a:cs typeface="Roboto" panose="02000000000000000000" pitchFamily="2" charset="0"/>
              </a:rPr>
              <a:t>values</a:t>
            </a:r>
            <a:r>
              <a:rPr lang="en-US" dirty="0">
                <a:latin typeface="Roboto" panose="02000000000000000000" pitchFamily="2" charset="0"/>
                <a:ea typeface="Roboto" panose="02000000000000000000" pitchFamily="2" charset="0"/>
                <a:cs typeface="Roboto" panose="02000000000000000000" pitchFamily="2" charset="0"/>
              </a:rPr>
              <a:t>(): print(x)</a:t>
            </a:r>
          </a:p>
          <a:p>
            <a:r>
              <a:rPr lang="en-US" b="1" dirty="0">
                <a:latin typeface="Roboto" panose="02000000000000000000" pitchFamily="2" charset="0"/>
                <a:ea typeface="Roboto" panose="02000000000000000000" pitchFamily="2" charset="0"/>
                <a:cs typeface="Roboto" panose="02000000000000000000" pitchFamily="2" charset="0"/>
              </a:rPr>
              <a:t># </a:t>
            </a:r>
            <a:r>
              <a:rPr lang="en-US" b="1" i="1" dirty="0">
                <a:solidFill>
                  <a:srgbClr val="FF0000"/>
                </a:solidFill>
                <a:highlight>
                  <a:srgbClr val="FFFF00"/>
                </a:highlight>
                <a:latin typeface="Roboto" panose="02000000000000000000" pitchFamily="2" charset="0"/>
                <a:ea typeface="Roboto" panose="02000000000000000000" pitchFamily="2" charset="0"/>
                <a:cs typeface="Roboto" panose="02000000000000000000" pitchFamily="2" charset="0"/>
              </a:rPr>
              <a:t>items() </a:t>
            </a:r>
            <a:r>
              <a:rPr lang="en-US" b="1" dirty="0">
                <a:latin typeface="Roboto" panose="02000000000000000000" pitchFamily="2" charset="0"/>
                <a:ea typeface="Roboto" panose="02000000000000000000" pitchFamily="2" charset="0"/>
                <a:cs typeface="Roboto" panose="02000000000000000000" pitchFamily="2" charset="0"/>
              </a:rPr>
              <a:t>function returns  key-value set</a:t>
            </a:r>
          </a:p>
          <a:p>
            <a:r>
              <a:rPr lang="en-US" dirty="0">
                <a:latin typeface="Roboto" panose="02000000000000000000" pitchFamily="2" charset="0"/>
                <a:ea typeface="Roboto" panose="02000000000000000000" pitchFamily="2" charset="0"/>
                <a:cs typeface="Roboto" panose="02000000000000000000" pitchFamily="2" charset="0"/>
              </a:rPr>
              <a:t>Loop through both </a:t>
            </a:r>
            <a:r>
              <a:rPr lang="en-US" i="1" dirty="0">
                <a:latin typeface="Roboto" panose="02000000000000000000" pitchFamily="2" charset="0"/>
                <a:ea typeface="Roboto" panose="02000000000000000000" pitchFamily="2" charset="0"/>
                <a:cs typeface="Roboto" panose="02000000000000000000" pitchFamily="2" charset="0"/>
              </a:rPr>
              <a:t>keys</a:t>
            </a:r>
            <a:r>
              <a:rPr lang="en-US" dirty="0">
                <a:latin typeface="Roboto" panose="02000000000000000000" pitchFamily="2" charset="0"/>
                <a:ea typeface="Roboto" panose="02000000000000000000" pitchFamily="2" charset="0"/>
                <a:cs typeface="Roboto" panose="02000000000000000000" pitchFamily="2" charset="0"/>
              </a:rPr>
              <a:t> and </a:t>
            </a:r>
            <a:r>
              <a:rPr lang="en-US" i="1" dirty="0">
                <a:latin typeface="Roboto" panose="02000000000000000000" pitchFamily="2" charset="0"/>
                <a:ea typeface="Roboto" panose="02000000000000000000" pitchFamily="2" charset="0"/>
                <a:cs typeface="Roboto" panose="02000000000000000000" pitchFamily="2" charset="0"/>
              </a:rPr>
              <a:t>values set:</a:t>
            </a:r>
            <a:br>
              <a:rPr lang="en-US" i="1" dirty="0">
                <a:latin typeface="Roboto" panose="02000000000000000000" pitchFamily="2" charset="0"/>
                <a:ea typeface="Roboto" panose="02000000000000000000" pitchFamily="2" charset="0"/>
                <a:cs typeface="Roboto" panose="02000000000000000000" pitchFamily="2" charset="0"/>
              </a:rPr>
            </a:br>
            <a:r>
              <a:rPr lang="en-US" i="1"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 for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x, y </a:t>
            </a:r>
            <a:r>
              <a:rPr lang="en-US" dirty="0">
                <a:latin typeface="Roboto" panose="02000000000000000000" pitchFamily="2" charset="0"/>
                <a:ea typeface="Roboto" panose="02000000000000000000" pitchFamily="2" charset="0"/>
                <a:cs typeface="Roboto" panose="02000000000000000000" pitchFamily="2" charset="0"/>
              </a:rPr>
              <a:t>in </a:t>
            </a:r>
            <a:r>
              <a:rPr lang="en-US" dirty="0" err="1">
                <a:latin typeface="Roboto" panose="02000000000000000000" pitchFamily="2" charset="0"/>
                <a:ea typeface="Roboto" panose="02000000000000000000" pitchFamily="2" charset="0"/>
                <a:cs typeface="Roboto" panose="02000000000000000000" pitchFamily="2" charset="0"/>
              </a:rPr>
              <a:t>mydics.</a:t>
            </a:r>
            <a:r>
              <a:rPr lang="en-US" b="1" dirty="0" err="1">
                <a:latin typeface="Roboto" panose="02000000000000000000" pitchFamily="2" charset="0"/>
                <a:ea typeface="Roboto" panose="02000000000000000000" pitchFamily="2" charset="0"/>
                <a:cs typeface="Roboto" panose="02000000000000000000" pitchFamily="2" charset="0"/>
              </a:rPr>
              <a:t>items</a:t>
            </a:r>
            <a:r>
              <a:rPr lang="en-US" dirty="0">
                <a:latin typeface="Roboto" panose="02000000000000000000" pitchFamily="2" charset="0"/>
                <a:ea typeface="Roboto" panose="02000000000000000000" pitchFamily="2" charset="0"/>
                <a:cs typeface="Roboto" panose="02000000000000000000" pitchFamily="2" charset="0"/>
              </a:rPr>
              <a:t>(): print(</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x, y</a:t>
            </a:r>
            <a:r>
              <a:rPr lang="en-US" dirty="0">
                <a:latin typeface="Roboto" panose="02000000000000000000" pitchFamily="2" charset="0"/>
                <a:ea typeface="Roboto" panose="02000000000000000000" pitchFamily="2" charset="0"/>
                <a:cs typeface="Roboto" panose="02000000000000000000" pitchFamily="2" charset="0"/>
              </a:rPr>
              <a:t>)</a:t>
            </a:r>
            <a:endParaRPr lang="en-US" b="1"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 </a:t>
            </a:r>
            <a:r>
              <a:rPr lang="en-US" b="1" dirty="0">
                <a:solidFill>
                  <a:srgbClr val="FF0000"/>
                </a:solidFill>
                <a:highlight>
                  <a:srgbClr val="FFFF00"/>
                </a:highlight>
                <a:latin typeface="Roboto" panose="02000000000000000000" pitchFamily="2" charset="0"/>
                <a:ea typeface="Roboto" panose="02000000000000000000" pitchFamily="2" charset="0"/>
                <a:cs typeface="Roboto" panose="02000000000000000000" pitchFamily="2" charset="0"/>
              </a:rPr>
              <a:t>keys()</a:t>
            </a:r>
            <a:r>
              <a:rPr lang="en-US" dirty="0">
                <a:highlight>
                  <a:srgbClr val="FFFF00"/>
                </a:highlight>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function return </a:t>
            </a:r>
            <a:r>
              <a:rPr lang="en-US" b="1" dirty="0">
                <a:latin typeface="Roboto" panose="02000000000000000000" pitchFamily="2" charset="0"/>
                <a:ea typeface="Roboto" panose="02000000000000000000" pitchFamily="2" charset="0"/>
                <a:cs typeface="Roboto" panose="02000000000000000000" pitchFamily="2" charset="0"/>
              </a:rPr>
              <a:t>keys list</a:t>
            </a:r>
            <a:r>
              <a:rPr lang="en-US" dirty="0">
                <a:latin typeface="Roboto" panose="02000000000000000000" pitchFamily="2" charset="0"/>
                <a:ea typeface="Roboto" panose="02000000000000000000" pitchFamily="2" charset="0"/>
                <a:cs typeface="Roboto" panose="02000000000000000000" pitchFamily="2" charset="0"/>
              </a:rPr>
              <a:t> of a </a:t>
            </a:r>
            <a:r>
              <a:rPr lang="en-US" b="1" dirty="0">
                <a:latin typeface="Roboto" panose="02000000000000000000" pitchFamily="2" charset="0"/>
                <a:ea typeface="Roboto" panose="02000000000000000000" pitchFamily="2" charset="0"/>
                <a:cs typeface="Roboto" panose="02000000000000000000" pitchFamily="2" charset="0"/>
              </a:rPr>
              <a:t>dictionary</a:t>
            </a: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	</a:t>
            </a:r>
          </a:p>
          <a:p>
            <a:r>
              <a:rPr lang="en-US" b="1"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 for x in </a:t>
            </a:r>
            <a:r>
              <a:rPr lang="en-US" dirty="0" err="1">
                <a:latin typeface="Roboto" panose="02000000000000000000" pitchFamily="2" charset="0"/>
                <a:ea typeface="Roboto" panose="02000000000000000000" pitchFamily="2" charset="0"/>
                <a:cs typeface="Roboto" panose="02000000000000000000" pitchFamily="2" charset="0"/>
              </a:rPr>
              <a:t>mydics.</a:t>
            </a:r>
            <a:r>
              <a:rPr lang="en-US" b="1" dirty="0" err="1">
                <a:latin typeface="Roboto" panose="02000000000000000000" pitchFamily="2" charset="0"/>
                <a:ea typeface="Roboto" panose="02000000000000000000" pitchFamily="2" charset="0"/>
                <a:cs typeface="Roboto" panose="02000000000000000000" pitchFamily="2" charset="0"/>
              </a:rPr>
              <a:t>keys</a:t>
            </a:r>
            <a:r>
              <a:rPr lang="en-US" dirty="0">
                <a:latin typeface="Roboto" panose="02000000000000000000" pitchFamily="2" charset="0"/>
                <a:ea typeface="Roboto" panose="02000000000000000000" pitchFamily="2" charset="0"/>
                <a:cs typeface="Roboto" panose="02000000000000000000" pitchFamily="2" charset="0"/>
              </a:rPr>
              <a:t>(): print(x)</a:t>
            </a:r>
          </a:p>
          <a:p>
            <a:pPr marL="285750" indent="-285750">
              <a:buFont typeface="Wingdings" panose="05000000000000000000" pitchFamily="2" charset="2"/>
              <a:buChar char="è"/>
            </a:pPr>
            <a:endParaRPr lang="en-US" b="1" dirty="0"/>
          </a:p>
          <a:p>
            <a:endParaRPr lang="en-US" dirty="0"/>
          </a:p>
        </p:txBody>
      </p:sp>
    </p:spTree>
    <p:extLst>
      <p:ext uri="{BB962C8B-B14F-4D97-AF65-F5344CB8AC3E}">
        <p14:creationId xmlns:p14="http://schemas.microsoft.com/office/powerpoint/2010/main" val="69434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OPERATORS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36</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695306" y="136525"/>
            <a:ext cx="8220173" cy="4893647"/>
          </a:xfrm>
          <a:prstGeom prst="rect">
            <a:avLst/>
          </a:prstGeom>
          <a:noFill/>
        </p:spPr>
        <p:txBody>
          <a:bodyPr wrap="square" rtlCol="0">
            <a:spAutoFit/>
          </a:bodyPr>
          <a:lstStyle/>
          <a:p>
            <a:r>
              <a:rPr lang="en-US" sz="2000" b="1" spc="100" dirty="0">
                <a:solidFill>
                  <a:srgbClr val="FF0000"/>
                </a:solidFill>
                <a:latin typeface="Roboto" panose="02000000000000000000" pitchFamily="2" charset="0"/>
                <a:ea typeface="Roboto" panose="02000000000000000000" pitchFamily="2" charset="0"/>
                <a:cs typeface="Roboto" panose="02000000000000000000" pitchFamily="2" charset="0"/>
              </a:rPr>
              <a:t>Python divides the operators in the following groups</a:t>
            </a:r>
            <a:r>
              <a:rPr lang="en-US" dirty="0"/>
              <a:t>:</a:t>
            </a:r>
          </a:p>
          <a:p>
            <a:endParaRPr lang="en-US" dirty="0"/>
          </a:p>
          <a:p>
            <a:pPr marL="285750" indent="-285750">
              <a:buFont typeface="Arial" panose="020B0604020202020204" pitchFamily="34" charset="0"/>
              <a:buChar char="•"/>
            </a:pPr>
            <a:r>
              <a:rPr lang="en-US" b="1" dirty="0">
                <a:latin typeface="Roboto" panose="02000000000000000000" pitchFamily="2" charset="0"/>
                <a:ea typeface="Roboto" panose="02000000000000000000" pitchFamily="2" charset="0"/>
                <a:cs typeface="Roboto" panose="02000000000000000000" pitchFamily="2" charset="0"/>
              </a:rPr>
              <a:t>Arithmetic operators</a:t>
            </a:r>
            <a:r>
              <a:rPr lang="en-US" dirty="0">
                <a:latin typeface="Roboto" panose="02000000000000000000" pitchFamily="2" charset="0"/>
                <a:ea typeface="Roboto" panose="02000000000000000000" pitchFamily="2" charset="0"/>
                <a:cs typeface="Roboto" panose="02000000000000000000" pitchFamily="2" charset="0"/>
              </a:rPr>
              <a:t>: [+, -, *, /, %, </a:t>
            </a:r>
            <a:r>
              <a:rPr lang="en-US" b="1" dirty="0">
                <a:latin typeface="Roboto" panose="02000000000000000000" pitchFamily="2" charset="0"/>
                <a:ea typeface="Roboto" panose="02000000000000000000" pitchFamily="2" charset="0"/>
                <a:cs typeface="Roboto" panose="02000000000000000000" pitchFamily="2" charset="0"/>
              </a:rPr>
              <a:t>**</a:t>
            </a:r>
            <a:r>
              <a:rPr lang="en-US" dirty="0">
                <a:latin typeface="Roboto" panose="02000000000000000000" pitchFamily="2" charset="0"/>
                <a:ea typeface="Roboto" panose="02000000000000000000" pitchFamily="2" charset="0"/>
                <a:cs typeface="Roboto" panose="02000000000000000000" pitchFamily="2" charset="0"/>
              </a:rPr>
              <a:t>(exponent), </a:t>
            </a:r>
            <a:r>
              <a:rPr lang="en-US" b="1" dirty="0">
                <a:latin typeface="Roboto" panose="02000000000000000000" pitchFamily="2" charset="0"/>
                <a:ea typeface="Roboto" panose="02000000000000000000" pitchFamily="2" charset="0"/>
                <a:cs typeface="Roboto" panose="02000000000000000000" pitchFamily="2" charset="0"/>
              </a:rPr>
              <a:t>//</a:t>
            </a:r>
            <a:r>
              <a:rPr lang="en-US" dirty="0">
                <a:latin typeface="Roboto" panose="02000000000000000000" pitchFamily="2" charset="0"/>
                <a:ea typeface="Roboto" panose="02000000000000000000" pitchFamily="2" charset="0"/>
                <a:cs typeface="Roboto" panose="02000000000000000000" pitchFamily="2" charset="0"/>
              </a:rPr>
              <a:t> (floor division) ]</a:t>
            </a:r>
          </a:p>
          <a:p>
            <a:endParaRPr lang="en-US"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b="1" dirty="0">
                <a:latin typeface="Roboto" panose="02000000000000000000" pitchFamily="2" charset="0"/>
                <a:ea typeface="Roboto" panose="02000000000000000000" pitchFamily="2" charset="0"/>
                <a:cs typeface="Roboto" panose="02000000000000000000" pitchFamily="2" charset="0"/>
              </a:rPr>
              <a:t>Assignment operators</a:t>
            </a:r>
            <a:r>
              <a:rPr lang="en-US" dirty="0">
                <a:latin typeface="Roboto" panose="02000000000000000000" pitchFamily="2" charset="0"/>
                <a:ea typeface="Roboto" panose="02000000000000000000" pitchFamily="2" charset="0"/>
                <a:cs typeface="Roboto" panose="02000000000000000000" pitchFamily="2" charset="0"/>
              </a:rPr>
              <a:t>: [=, +=, /= .. </a:t>
            </a:r>
            <a:r>
              <a:rPr lang="en-US" dirty="0" err="1">
                <a:latin typeface="Roboto" panose="02000000000000000000" pitchFamily="2" charset="0"/>
                <a:ea typeface="Roboto" panose="02000000000000000000" pitchFamily="2" charset="0"/>
                <a:cs typeface="Roboto" panose="02000000000000000000" pitchFamily="2" charset="0"/>
              </a:rPr>
              <a:t>Etc</a:t>
            </a:r>
            <a:r>
              <a:rPr lang="en-US" dirty="0">
                <a:latin typeface="Roboto" panose="02000000000000000000" pitchFamily="2" charset="0"/>
                <a:ea typeface="Roboto" panose="02000000000000000000" pitchFamily="2" charset="0"/>
                <a:cs typeface="Roboto" panose="02000000000000000000" pitchFamily="2" charset="0"/>
              </a:rPr>
              <a:t>]</a:t>
            </a:r>
          </a:p>
          <a:p>
            <a:endParaRPr lang="en-US"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b="1" dirty="0">
                <a:latin typeface="Roboto" panose="02000000000000000000" pitchFamily="2" charset="0"/>
                <a:ea typeface="Roboto" panose="02000000000000000000" pitchFamily="2" charset="0"/>
                <a:cs typeface="Roboto" panose="02000000000000000000" pitchFamily="2" charset="0"/>
              </a:rPr>
              <a:t>Comparison operators</a:t>
            </a:r>
            <a:r>
              <a:rPr lang="en-US" dirty="0">
                <a:latin typeface="Roboto" panose="02000000000000000000" pitchFamily="2" charset="0"/>
                <a:ea typeface="Roboto" panose="02000000000000000000" pitchFamily="2" charset="0"/>
                <a:cs typeface="Roboto" panose="02000000000000000000" pitchFamily="2" charset="0"/>
              </a:rPr>
              <a:t>: [==, !=, &gt;, &lt;, &gt;=, &lt;=]</a:t>
            </a:r>
          </a:p>
          <a:p>
            <a:endParaRPr lang="en-US"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b="1" dirty="0">
                <a:latin typeface="Roboto" panose="02000000000000000000" pitchFamily="2" charset="0"/>
                <a:ea typeface="Roboto" panose="02000000000000000000" pitchFamily="2" charset="0"/>
                <a:cs typeface="Roboto" panose="02000000000000000000" pitchFamily="2" charset="0"/>
              </a:rPr>
              <a:t>Logical operators</a:t>
            </a: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and</a:t>
            </a: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or</a:t>
            </a: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not</a:t>
            </a:r>
            <a:r>
              <a:rPr lang="en-US" dirty="0">
                <a:latin typeface="Roboto" panose="02000000000000000000" pitchFamily="2" charset="0"/>
                <a:ea typeface="Roboto" panose="02000000000000000000" pitchFamily="2" charset="0"/>
                <a:cs typeface="Roboto" panose="02000000000000000000" pitchFamily="2" charset="0"/>
              </a:rPr>
              <a:t>]</a:t>
            </a:r>
          </a:p>
          <a:p>
            <a:endParaRPr lang="en-US"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b="1" dirty="0">
                <a:latin typeface="Roboto" panose="02000000000000000000" pitchFamily="2" charset="0"/>
                <a:ea typeface="Roboto" panose="02000000000000000000" pitchFamily="2" charset="0"/>
                <a:cs typeface="Roboto" panose="02000000000000000000" pitchFamily="2" charset="0"/>
              </a:rPr>
              <a:t>Identity operators</a:t>
            </a:r>
            <a:r>
              <a:rPr lang="en-US" dirty="0">
                <a:latin typeface="Roboto" panose="02000000000000000000" pitchFamily="2" charset="0"/>
                <a:ea typeface="Roboto" panose="02000000000000000000" pitchFamily="2" charset="0"/>
                <a:cs typeface="Roboto" panose="02000000000000000000" pitchFamily="2" charset="0"/>
              </a:rPr>
              <a:t>: [compare Object] [ </a:t>
            </a:r>
            <a:r>
              <a:rPr lang="en-US" b="1" dirty="0">
                <a:latin typeface="Roboto" panose="02000000000000000000" pitchFamily="2" charset="0"/>
                <a:ea typeface="Roboto" panose="02000000000000000000" pitchFamily="2" charset="0"/>
                <a:cs typeface="Roboto" panose="02000000000000000000" pitchFamily="2" charset="0"/>
              </a:rPr>
              <a:t>is</a:t>
            </a: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is not</a:t>
            </a:r>
            <a:r>
              <a:rPr lang="en-US" dirty="0">
                <a:latin typeface="Roboto" panose="02000000000000000000" pitchFamily="2" charset="0"/>
                <a:ea typeface="Roboto" panose="02000000000000000000" pitchFamily="2" charset="0"/>
                <a:cs typeface="Roboto" panose="02000000000000000000" pitchFamily="2" charset="0"/>
              </a:rPr>
              <a:t>]</a:t>
            </a:r>
          </a:p>
          <a:p>
            <a:endParaRPr lang="en-US"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b="1" dirty="0">
                <a:latin typeface="Roboto" panose="02000000000000000000" pitchFamily="2" charset="0"/>
                <a:ea typeface="Roboto" panose="02000000000000000000" pitchFamily="2" charset="0"/>
                <a:cs typeface="Roboto" panose="02000000000000000000" pitchFamily="2" charset="0"/>
              </a:rPr>
              <a:t>Membership operators:</a:t>
            </a: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in , not in</a:t>
            </a:r>
            <a:r>
              <a:rPr lang="en-US" dirty="0">
                <a:latin typeface="Roboto" panose="02000000000000000000" pitchFamily="2" charset="0"/>
                <a:ea typeface="Roboto" panose="02000000000000000000" pitchFamily="2" charset="0"/>
                <a:cs typeface="Roboto" panose="02000000000000000000" pitchFamily="2" charset="0"/>
              </a:rPr>
              <a:t>]</a:t>
            </a:r>
          </a:p>
          <a:p>
            <a:endParaRPr lang="en-US"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b="1" dirty="0">
                <a:latin typeface="Roboto" panose="02000000000000000000" pitchFamily="2" charset="0"/>
                <a:ea typeface="Roboto" panose="02000000000000000000" pitchFamily="2" charset="0"/>
                <a:cs typeface="Roboto" panose="02000000000000000000" pitchFamily="2" charset="0"/>
              </a:rPr>
              <a:t>Bitwise operators: </a:t>
            </a:r>
            <a:r>
              <a:rPr lang="en-US" dirty="0">
                <a:latin typeface="Roboto" panose="02000000000000000000" pitchFamily="2" charset="0"/>
                <a:ea typeface="Roboto" panose="02000000000000000000" pitchFamily="2" charset="0"/>
                <a:cs typeface="Roboto" panose="02000000000000000000" pitchFamily="2" charset="0"/>
              </a:rPr>
              <a:t>[&amp;, |, ^, ~, &lt;&lt;, &gt;&gt;]</a:t>
            </a:r>
          </a:p>
          <a:p>
            <a:endParaRPr lang="en-US" b="1" dirty="0"/>
          </a:p>
          <a:p>
            <a:endParaRPr lang="en-US" dirty="0"/>
          </a:p>
        </p:txBody>
      </p:sp>
    </p:spTree>
    <p:extLst>
      <p:ext uri="{BB962C8B-B14F-4D97-AF65-F5344CB8AC3E}">
        <p14:creationId xmlns:p14="http://schemas.microsoft.com/office/powerpoint/2010/main" val="364702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CONTROL STATEMENTS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37</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695306" y="136525"/>
            <a:ext cx="8220173" cy="5816977"/>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If else</a:t>
            </a:r>
          </a:p>
          <a:p>
            <a:endPar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Python relies on indentation (whitespace at the beginning of a line) to </a:t>
            </a:r>
            <a:r>
              <a:rPr lang="en-US" b="1" i="1" dirty="0">
                <a:latin typeface="Roboto" panose="02000000000000000000" pitchFamily="2" charset="0"/>
                <a:ea typeface="Roboto" panose="02000000000000000000" pitchFamily="2" charset="0"/>
                <a:cs typeface="Roboto" panose="02000000000000000000" pitchFamily="2" charset="0"/>
              </a:rPr>
              <a:t>define scope </a:t>
            </a:r>
            <a:r>
              <a:rPr lang="en-US" dirty="0">
                <a:latin typeface="Roboto" panose="02000000000000000000" pitchFamily="2" charset="0"/>
                <a:ea typeface="Roboto" panose="02000000000000000000" pitchFamily="2" charset="0"/>
                <a:cs typeface="Roboto" panose="02000000000000000000" pitchFamily="2" charset="0"/>
              </a:rPr>
              <a:t>in the code.</a:t>
            </a:r>
            <a:endParaRPr lang="en-US" b="1" dirty="0">
              <a:latin typeface="Roboto" panose="02000000000000000000" pitchFamily="2" charset="0"/>
              <a:ea typeface="Roboto" panose="02000000000000000000" pitchFamily="2" charset="0"/>
              <a:cs typeface="Roboto" panose="02000000000000000000" pitchFamily="2" charset="0"/>
            </a:endParaRPr>
          </a:p>
          <a:p>
            <a:endParaRPr lang="en-US" b="1"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if, else, elif </a:t>
            </a:r>
            <a:r>
              <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Used for Decision making in Python</a:t>
            </a:r>
          </a:p>
          <a:p>
            <a:endParaRPr lang="en-US" b="1"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endParaRPr>
          </a:p>
          <a:p>
            <a:r>
              <a:rPr lang="en-US" dirty="0">
                <a:latin typeface="Roboto" panose="02000000000000000000" pitchFamily="2" charset="0"/>
                <a:ea typeface="Roboto" panose="02000000000000000000" pitchFamily="2" charset="0"/>
                <a:cs typeface="Roboto" panose="02000000000000000000" pitchFamily="2" charset="0"/>
              </a:rPr>
              <a:t>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if</a:t>
            </a:r>
            <a:r>
              <a:rPr lang="en-US" dirty="0">
                <a:latin typeface="Roboto" panose="02000000000000000000" pitchFamily="2" charset="0"/>
                <a:ea typeface="Roboto" panose="02000000000000000000" pitchFamily="2" charset="0"/>
                <a:cs typeface="Roboto" panose="02000000000000000000" pitchFamily="2" charset="0"/>
              </a:rPr>
              <a:t> b &gt; a:</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 	</a:t>
            </a:r>
            <a:r>
              <a:rPr lang="en-US" dirty="0">
                <a:highlight>
                  <a:srgbClr val="FFFF00"/>
                </a:highlight>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print("b is greater than a")</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elif</a:t>
            </a:r>
            <a:r>
              <a:rPr lang="en-US" dirty="0">
                <a:latin typeface="Roboto" panose="02000000000000000000" pitchFamily="2" charset="0"/>
                <a:ea typeface="Roboto" panose="02000000000000000000" pitchFamily="2" charset="0"/>
                <a:cs typeface="Roboto" panose="02000000000000000000" pitchFamily="2" charset="0"/>
              </a:rPr>
              <a:t> a == b:</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  	</a:t>
            </a:r>
            <a:r>
              <a:rPr lang="en-US" dirty="0">
                <a:highlight>
                  <a:srgbClr val="FFFF00"/>
                </a:highlight>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 print("a and b are equal")</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else</a:t>
            </a:r>
            <a:r>
              <a:rPr lang="en-US" dirty="0">
                <a:latin typeface="Roboto" panose="02000000000000000000" pitchFamily="2" charset="0"/>
                <a:ea typeface="Roboto" panose="02000000000000000000" pitchFamily="2" charset="0"/>
                <a:cs typeface="Roboto" panose="02000000000000000000" pitchFamily="2" charset="0"/>
              </a:rPr>
              <a:t>:</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  	</a:t>
            </a:r>
            <a:r>
              <a:rPr lang="en-US" dirty="0">
                <a:highlight>
                  <a:srgbClr val="FFFF00"/>
                </a:highlight>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 print("a is greater than b")</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b="1" dirty="0">
                <a:latin typeface="Roboto" panose="02000000000000000000" pitchFamily="2" charset="0"/>
                <a:ea typeface="Roboto" panose="02000000000000000000" pitchFamily="2" charset="0"/>
                <a:cs typeface="Roboto" panose="02000000000000000000" pitchFamily="2" charset="0"/>
              </a:rPr>
              <a:t>#One Line if statement</a:t>
            </a:r>
          </a:p>
          <a:p>
            <a:r>
              <a:rPr lang="en-US" b="1" dirty="0">
                <a:latin typeface="Roboto" panose="02000000000000000000" pitchFamily="2" charset="0"/>
                <a:ea typeface="Roboto" panose="02000000000000000000" pitchFamily="2" charset="0"/>
                <a:cs typeface="Roboto" panose="02000000000000000000" pitchFamily="2" charset="0"/>
              </a:rPr>
              <a:t>	if</a:t>
            </a:r>
            <a:r>
              <a:rPr lang="en-US" dirty="0">
                <a:latin typeface="Roboto" panose="02000000000000000000" pitchFamily="2" charset="0"/>
                <a:ea typeface="Roboto" panose="02000000000000000000" pitchFamily="2" charset="0"/>
                <a:cs typeface="Roboto" panose="02000000000000000000" pitchFamily="2" charset="0"/>
              </a:rPr>
              <a:t> a &gt; b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and</a:t>
            </a:r>
            <a:r>
              <a:rPr lang="en-US" dirty="0">
                <a:latin typeface="Roboto" panose="02000000000000000000" pitchFamily="2" charset="0"/>
                <a:ea typeface="Roboto" panose="02000000000000000000" pitchFamily="2" charset="0"/>
                <a:cs typeface="Roboto" panose="02000000000000000000" pitchFamily="2" charset="0"/>
              </a:rPr>
              <a:t> c &gt; a: print("Both conditions are True")</a:t>
            </a:r>
          </a:p>
          <a:p>
            <a:r>
              <a:rPr lang="en-US" b="1" dirty="0">
                <a:latin typeface="Roboto" panose="02000000000000000000" pitchFamily="2" charset="0"/>
                <a:ea typeface="Roboto" panose="02000000000000000000" pitchFamily="2" charset="0"/>
                <a:cs typeface="Roboto" panose="02000000000000000000" pitchFamily="2" charset="0"/>
              </a:rPr>
              <a:t>#One Line if.. Else statement</a:t>
            </a:r>
          </a:p>
          <a:p>
            <a:r>
              <a:rPr lang="en-US" b="1"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print("A") </a:t>
            </a:r>
            <a:r>
              <a:rPr lang="en-US" b="1" dirty="0">
                <a:latin typeface="Roboto" panose="02000000000000000000" pitchFamily="2" charset="0"/>
                <a:ea typeface="Roboto" panose="02000000000000000000" pitchFamily="2" charset="0"/>
                <a:cs typeface="Roboto" panose="02000000000000000000" pitchFamily="2" charset="0"/>
              </a:rPr>
              <a:t>if</a:t>
            </a:r>
            <a:r>
              <a:rPr lang="en-US" dirty="0">
                <a:latin typeface="Roboto" panose="02000000000000000000" pitchFamily="2" charset="0"/>
                <a:ea typeface="Roboto" panose="02000000000000000000" pitchFamily="2" charset="0"/>
                <a:cs typeface="Roboto" panose="02000000000000000000" pitchFamily="2" charset="0"/>
              </a:rPr>
              <a:t> a &gt; b </a:t>
            </a:r>
            <a:r>
              <a:rPr lang="en-US" b="1" dirty="0">
                <a:latin typeface="Roboto" panose="02000000000000000000" pitchFamily="2" charset="0"/>
                <a:ea typeface="Roboto" panose="02000000000000000000" pitchFamily="2" charset="0"/>
                <a:cs typeface="Roboto" panose="02000000000000000000" pitchFamily="2" charset="0"/>
              </a:rPr>
              <a:t>else</a:t>
            </a:r>
            <a:r>
              <a:rPr lang="en-US" dirty="0">
                <a:latin typeface="Roboto" panose="02000000000000000000" pitchFamily="2" charset="0"/>
                <a:ea typeface="Roboto" panose="02000000000000000000" pitchFamily="2" charset="0"/>
                <a:cs typeface="Roboto" panose="02000000000000000000" pitchFamily="2" charset="0"/>
              </a:rPr>
              <a:t> print("B")</a:t>
            </a:r>
          </a:p>
          <a:p>
            <a:r>
              <a:rPr lang="en-US" b="1" dirty="0">
                <a:latin typeface="Roboto" panose="02000000000000000000" pitchFamily="2" charset="0"/>
                <a:ea typeface="Roboto" panose="02000000000000000000" pitchFamily="2" charset="0"/>
                <a:cs typeface="Roboto" panose="02000000000000000000" pitchFamily="2" charset="0"/>
              </a:rPr>
              <a:t>#One line if.. elif.. else.. Statement</a:t>
            </a:r>
          </a:p>
          <a:p>
            <a:r>
              <a:rPr lang="en-US" b="1" dirty="0">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print("A") </a:t>
            </a:r>
            <a:r>
              <a:rPr lang="en-US" b="1" dirty="0">
                <a:latin typeface="Roboto" panose="02000000000000000000" pitchFamily="2" charset="0"/>
                <a:ea typeface="Roboto" panose="02000000000000000000" pitchFamily="2" charset="0"/>
                <a:cs typeface="Roboto" panose="02000000000000000000" pitchFamily="2" charset="0"/>
              </a:rPr>
              <a:t>if</a:t>
            </a:r>
            <a:r>
              <a:rPr lang="en-US" dirty="0">
                <a:latin typeface="Roboto" panose="02000000000000000000" pitchFamily="2" charset="0"/>
                <a:ea typeface="Roboto" panose="02000000000000000000" pitchFamily="2" charset="0"/>
                <a:cs typeface="Roboto" panose="02000000000000000000" pitchFamily="2" charset="0"/>
              </a:rPr>
              <a:t> a &gt; b </a:t>
            </a:r>
            <a:r>
              <a:rPr lang="en-US" b="1" dirty="0">
                <a:latin typeface="Roboto" panose="02000000000000000000" pitchFamily="2" charset="0"/>
                <a:ea typeface="Roboto" panose="02000000000000000000" pitchFamily="2" charset="0"/>
                <a:cs typeface="Roboto" panose="02000000000000000000" pitchFamily="2" charset="0"/>
              </a:rPr>
              <a:t>else</a:t>
            </a:r>
            <a:r>
              <a:rPr lang="en-US" dirty="0">
                <a:latin typeface="Roboto" panose="02000000000000000000" pitchFamily="2" charset="0"/>
                <a:ea typeface="Roboto" panose="02000000000000000000" pitchFamily="2" charset="0"/>
                <a:cs typeface="Roboto" panose="02000000000000000000" pitchFamily="2" charset="0"/>
              </a:rPr>
              <a:t> print("=") </a:t>
            </a:r>
            <a:r>
              <a:rPr lang="en-US" b="1" dirty="0">
                <a:latin typeface="Roboto" panose="02000000000000000000" pitchFamily="2" charset="0"/>
                <a:ea typeface="Roboto" panose="02000000000000000000" pitchFamily="2" charset="0"/>
                <a:cs typeface="Roboto" panose="02000000000000000000" pitchFamily="2" charset="0"/>
              </a:rPr>
              <a:t>if</a:t>
            </a:r>
            <a:r>
              <a:rPr lang="en-US" dirty="0">
                <a:latin typeface="Roboto" panose="02000000000000000000" pitchFamily="2" charset="0"/>
                <a:ea typeface="Roboto" panose="02000000000000000000" pitchFamily="2" charset="0"/>
                <a:cs typeface="Roboto" panose="02000000000000000000" pitchFamily="2" charset="0"/>
              </a:rPr>
              <a:t> a == b </a:t>
            </a:r>
            <a:r>
              <a:rPr lang="en-US" b="1" dirty="0">
                <a:latin typeface="Roboto" panose="02000000000000000000" pitchFamily="2" charset="0"/>
                <a:ea typeface="Roboto" panose="02000000000000000000" pitchFamily="2" charset="0"/>
                <a:cs typeface="Roboto" panose="02000000000000000000" pitchFamily="2" charset="0"/>
              </a:rPr>
              <a:t>else</a:t>
            </a:r>
            <a:r>
              <a:rPr lang="en-US" dirty="0">
                <a:latin typeface="Roboto" panose="02000000000000000000" pitchFamily="2" charset="0"/>
                <a:ea typeface="Roboto" panose="02000000000000000000" pitchFamily="2" charset="0"/>
                <a:cs typeface="Roboto" panose="02000000000000000000" pitchFamily="2" charset="0"/>
              </a:rPr>
              <a:t> print("B")</a:t>
            </a:r>
            <a:endParaRPr lang="en-US" b="1"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2391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LOOPS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38</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2846896" y="136525"/>
            <a:ext cx="9068584" cy="6155531"/>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For Loop</a:t>
            </a:r>
          </a:p>
          <a:p>
            <a:r>
              <a:rPr lang="en-US" dirty="0"/>
              <a:t>A </a:t>
            </a:r>
            <a:r>
              <a:rPr lang="en-US" b="1" dirty="0"/>
              <a:t>for</a:t>
            </a:r>
            <a:r>
              <a:rPr lang="en-US" dirty="0"/>
              <a:t> loop is used for iterating over a collection (that is either a </a:t>
            </a:r>
            <a:r>
              <a:rPr lang="en-US" b="1" dirty="0"/>
              <a:t>list</a:t>
            </a:r>
            <a:r>
              <a:rPr lang="en-US" dirty="0"/>
              <a:t>, a </a:t>
            </a:r>
            <a:r>
              <a:rPr lang="en-US" b="1" dirty="0"/>
              <a:t>tuple</a:t>
            </a:r>
            <a:r>
              <a:rPr lang="en-US" dirty="0"/>
              <a:t>, a </a:t>
            </a:r>
            <a:r>
              <a:rPr lang="en-US" b="1" dirty="0"/>
              <a:t>dictionary</a:t>
            </a:r>
            <a:r>
              <a:rPr lang="en-US" dirty="0"/>
              <a:t>, a </a:t>
            </a:r>
            <a:r>
              <a:rPr lang="en-US" b="1" dirty="0"/>
              <a:t>set</a:t>
            </a:r>
            <a:r>
              <a:rPr lang="en-US" dirty="0"/>
              <a:t>, or a </a:t>
            </a:r>
            <a:r>
              <a:rPr lang="en-US" sz="2000" b="1" dirty="0">
                <a:solidFill>
                  <a:srgbClr val="FF0000"/>
                </a:solidFill>
              </a:rPr>
              <a:t>string</a:t>
            </a:r>
            <a:r>
              <a:rPr lang="en-US" dirty="0"/>
              <a:t>).</a:t>
            </a:r>
          </a:p>
          <a:p>
            <a:endParaRPr lang="en-US" sz="2400" b="1" dirty="0"/>
          </a:p>
          <a:p>
            <a:r>
              <a:rPr lang="en-US" sz="2400" b="1" dirty="0"/>
              <a:t>	</a:t>
            </a:r>
            <a:r>
              <a:rPr lang="en-US" b="1" dirty="0">
                <a:sym typeface="Wingdings" panose="05000000000000000000" pitchFamily="2" charset="2"/>
              </a:rPr>
              <a:t></a:t>
            </a:r>
            <a:r>
              <a:rPr lang="en-US" sz="2400" b="1" dirty="0">
                <a:sym typeface="Wingdings" panose="05000000000000000000" pitchFamily="2" charset="2"/>
              </a:rPr>
              <a:t> </a:t>
            </a:r>
            <a:r>
              <a:rPr lang="en-US" dirty="0">
                <a:sym typeface="Wingdings" panose="05000000000000000000" pitchFamily="2" charset="2"/>
              </a:rPr>
              <a:t>It works like </a:t>
            </a:r>
            <a:r>
              <a:rPr lang="en-US" dirty="0" err="1">
                <a:sym typeface="Wingdings" panose="05000000000000000000" pitchFamily="2" charset="2"/>
              </a:rPr>
              <a:t>forEach</a:t>
            </a:r>
            <a:r>
              <a:rPr lang="en-US" dirty="0">
                <a:sym typeface="Wingdings" panose="05000000000000000000" pitchFamily="2" charset="2"/>
              </a:rPr>
              <a:t> method in java [internal iteration]</a:t>
            </a:r>
            <a:endParaRPr lang="en-US" dirty="0"/>
          </a:p>
          <a:p>
            <a:r>
              <a:rPr lang="en-US" sz="2400" b="1" dirty="0"/>
              <a:t>	</a:t>
            </a:r>
            <a:r>
              <a:rPr lang="en-US" b="1" dirty="0">
                <a:sym typeface="Wingdings" panose="05000000000000000000" pitchFamily="2" charset="2"/>
              </a:rPr>
              <a:t></a:t>
            </a:r>
            <a:r>
              <a:rPr lang="en-US" dirty="0"/>
              <a:t>With the for loop we can </a:t>
            </a:r>
            <a:r>
              <a:rPr lang="en-US" b="1" dirty="0"/>
              <a:t>execute</a:t>
            </a:r>
            <a:r>
              <a:rPr lang="en-US" dirty="0"/>
              <a:t> </a:t>
            </a:r>
            <a:r>
              <a:rPr lang="en-US" i="1" dirty="0"/>
              <a:t>a </a:t>
            </a:r>
            <a:r>
              <a:rPr lang="en-US" b="1" i="1" dirty="0"/>
              <a:t>set of statements</a:t>
            </a:r>
            <a:r>
              <a:rPr lang="en-US" dirty="0"/>
              <a:t>, once for each item 	 	in collection</a:t>
            </a:r>
          </a:p>
          <a:p>
            <a:r>
              <a:rPr lang="en-US" dirty="0"/>
              <a:t>	           </a:t>
            </a:r>
            <a:r>
              <a:rPr lang="en-US" b="1" dirty="0"/>
              <a:t>Eg: </a:t>
            </a:r>
            <a:r>
              <a:rPr lang="en-US" dirty="0"/>
              <a:t>fruits = ["apple", "banana", "cherry"]</a:t>
            </a:r>
            <a:br>
              <a:rPr lang="en-US" dirty="0"/>
            </a:br>
            <a:r>
              <a:rPr lang="en-US" dirty="0"/>
              <a:t>		</a:t>
            </a:r>
            <a:r>
              <a:rPr lang="en-US" b="1" dirty="0">
                <a:solidFill>
                  <a:srgbClr val="FF0000"/>
                </a:solidFill>
              </a:rPr>
              <a:t>for</a:t>
            </a:r>
            <a:r>
              <a:rPr lang="en-US" dirty="0"/>
              <a:t> x </a:t>
            </a:r>
            <a:r>
              <a:rPr lang="en-US" b="1" dirty="0">
                <a:solidFill>
                  <a:srgbClr val="FF0000"/>
                </a:solidFill>
              </a:rPr>
              <a:t>in</a:t>
            </a:r>
            <a:r>
              <a:rPr lang="en-US" dirty="0"/>
              <a:t> fruits:</a:t>
            </a:r>
            <a:br>
              <a:rPr lang="en-US" dirty="0"/>
            </a:br>
            <a:r>
              <a:rPr lang="en-US" dirty="0"/>
              <a:t>  		      </a:t>
            </a:r>
            <a:r>
              <a:rPr lang="en-US" b="1" dirty="0"/>
              <a:t>print</a:t>
            </a:r>
            <a:r>
              <a:rPr lang="en-US" dirty="0"/>
              <a:t>(x) [executing statement]</a:t>
            </a:r>
          </a:p>
          <a:p>
            <a:r>
              <a:rPr lang="en-US" dirty="0"/>
              <a:t>	           Even </a:t>
            </a:r>
            <a:r>
              <a:rPr lang="en-US" b="1" dirty="0"/>
              <a:t>strings</a:t>
            </a:r>
            <a:r>
              <a:rPr lang="en-US" dirty="0"/>
              <a:t> are </a:t>
            </a:r>
            <a:r>
              <a:rPr lang="en-US" dirty="0" err="1"/>
              <a:t>iterable</a:t>
            </a:r>
            <a:r>
              <a:rPr lang="en-US" dirty="0"/>
              <a:t> objects, they contain a sequence of characters</a:t>
            </a:r>
            <a:r>
              <a:rPr lang="en-US" sz="2400" b="1" dirty="0"/>
              <a:t>	</a:t>
            </a:r>
          </a:p>
          <a:p>
            <a:r>
              <a:rPr lang="en-US" sz="2400" b="1" dirty="0"/>
              <a:t>		</a:t>
            </a:r>
            <a:r>
              <a:rPr lang="en-US" b="1" dirty="0">
                <a:solidFill>
                  <a:srgbClr val="FF0000"/>
                </a:solidFill>
              </a:rPr>
              <a:t>for</a:t>
            </a:r>
            <a:r>
              <a:rPr lang="en-US" dirty="0"/>
              <a:t> x </a:t>
            </a:r>
            <a:r>
              <a:rPr lang="en-US" b="1" dirty="0">
                <a:solidFill>
                  <a:srgbClr val="FF0000"/>
                </a:solidFill>
              </a:rPr>
              <a:t>in</a:t>
            </a:r>
            <a:r>
              <a:rPr lang="en-US" dirty="0"/>
              <a:t> "banana":</a:t>
            </a:r>
            <a:br>
              <a:rPr lang="en-US" sz="2400" dirty="0"/>
            </a:br>
            <a:r>
              <a:rPr lang="en-US" dirty="0"/>
              <a:t>  		      print(x)</a:t>
            </a:r>
          </a:p>
          <a:p>
            <a:r>
              <a:rPr lang="en-US" sz="2000" b="1" dirty="0"/>
              <a:t>#</a:t>
            </a:r>
            <a:r>
              <a:rPr lang="en-US" b="1" dirty="0"/>
              <a:t>The </a:t>
            </a:r>
            <a:r>
              <a:rPr lang="en-US" b="1" dirty="0">
                <a:solidFill>
                  <a:srgbClr val="FF0000"/>
                </a:solidFill>
              </a:rPr>
              <a:t>break</a:t>
            </a:r>
            <a:r>
              <a:rPr lang="en-US" b="1" dirty="0"/>
              <a:t> Statement</a:t>
            </a:r>
          </a:p>
          <a:p>
            <a:r>
              <a:rPr lang="en-US" sz="2400" b="1" dirty="0"/>
              <a:t> </a:t>
            </a:r>
            <a:r>
              <a:rPr lang="en-US" dirty="0"/>
              <a:t>This</a:t>
            </a:r>
            <a:r>
              <a:rPr lang="en-US" sz="2400" b="1" dirty="0"/>
              <a:t> </a:t>
            </a:r>
            <a:r>
              <a:rPr lang="en-US" dirty="0"/>
              <a:t>statement is used to stop the loop before it has looped through all the items</a:t>
            </a:r>
          </a:p>
          <a:p>
            <a:r>
              <a:rPr lang="en-US" sz="2400" b="1" dirty="0"/>
              <a:t>	</a:t>
            </a:r>
            <a:r>
              <a:rPr lang="en-US" b="1" dirty="0"/>
              <a:t>for</a:t>
            </a:r>
            <a:r>
              <a:rPr lang="en-US" dirty="0"/>
              <a:t> x </a:t>
            </a:r>
            <a:r>
              <a:rPr lang="en-US" b="1" dirty="0"/>
              <a:t>in</a:t>
            </a:r>
            <a:r>
              <a:rPr lang="en-US" dirty="0"/>
              <a:t> fruits:</a:t>
            </a:r>
            <a:br>
              <a:rPr lang="en-US" sz="2400" dirty="0"/>
            </a:br>
            <a:r>
              <a:rPr lang="en-US" dirty="0"/>
              <a:t>  	</a:t>
            </a:r>
            <a:r>
              <a:rPr lang="en-US" dirty="0">
                <a:highlight>
                  <a:srgbClr val="FFFF00"/>
                </a:highlight>
              </a:rPr>
              <a:t>     </a:t>
            </a:r>
            <a:r>
              <a:rPr lang="en-US" dirty="0"/>
              <a:t>print(x)</a:t>
            </a:r>
            <a:br>
              <a:rPr lang="en-US" sz="2400" dirty="0"/>
            </a:br>
            <a:r>
              <a:rPr lang="en-US" dirty="0"/>
              <a:t> 	</a:t>
            </a:r>
            <a:r>
              <a:rPr lang="en-US" dirty="0">
                <a:highlight>
                  <a:srgbClr val="FFFF00"/>
                </a:highlight>
              </a:rPr>
              <a:t>     </a:t>
            </a:r>
            <a:r>
              <a:rPr lang="en-US" b="1" dirty="0"/>
              <a:t>if</a:t>
            </a:r>
            <a:r>
              <a:rPr lang="en-US" dirty="0"/>
              <a:t> x == "banana":</a:t>
            </a:r>
            <a:br>
              <a:rPr lang="en-US" sz="2400" dirty="0"/>
            </a:br>
            <a:r>
              <a:rPr lang="en-US" dirty="0"/>
              <a:t>    	</a:t>
            </a:r>
            <a:r>
              <a:rPr lang="en-US" dirty="0">
                <a:highlight>
                  <a:srgbClr val="FFFF00"/>
                </a:highlight>
              </a:rPr>
              <a:t>          </a:t>
            </a:r>
            <a:r>
              <a:rPr lang="en-US" dirty="0"/>
              <a:t> </a:t>
            </a:r>
            <a:r>
              <a:rPr lang="en-US" b="1" dirty="0">
                <a:solidFill>
                  <a:srgbClr val="FF0000"/>
                </a:solidFill>
              </a:rPr>
              <a:t>break</a:t>
            </a:r>
            <a:endParaRPr lang="en-US" sz="2400" b="1" dirty="0">
              <a:solidFill>
                <a:srgbClr val="FF0000"/>
              </a:solidFill>
            </a:endParaRPr>
          </a:p>
        </p:txBody>
      </p:sp>
    </p:spTree>
    <p:extLst>
      <p:ext uri="{BB962C8B-B14F-4D97-AF65-F5344CB8AC3E}">
        <p14:creationId xmlns:p14="http://schemas.microsoft.com/office/powerpoint/2010/main" val="424938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LOOPS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39</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2846896" y="136525"/>
            <a:ext cx="9068584" cy="6063198"/>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For Loop</a:t>
            </a:r>
          </a:p>
          <a:p>
            <a:endParaRPr lang="en-US" sz="2000" b="1" dirty="0"/>
          </a:p>
          <a:p>
            <a:r>
              <a:rPr lang="en-US" sz="2000" b="1" dirty="0"/>
              <a:t>#</a:t>
            </a:r>
            <a:r>
              <a:rPr lang="en-US" b="1" dirty="0"/>
              <a:t>The </a:t>
            </a:r>
            <a:r>
              <a:rPr lang="en-US" b="1" dirty="0">
                <a:solidFill>
                  <a:srgbClr val="FF0000"/>
                </a:solidFill>
              </a:rPr>
              <a:t>continue</a:t>
            </a:r>
            <a:r>
              <a:rPr lang="en-US" b="1" dirty="0"/>
              <a:t> Statement</a:t>
            </a:r>
          </a:p>
          <a:p>
            <a:r>
              <a:rPr lang="en-US" sz="2400" b="1" dirty="0"/>
              <a:t> </a:t>
            </a:r>
            <a:r>
              <a:rPr lang="en-US" dirty="0"/>
              <a:t>with</a:t>
            </a:r>
            <a:r>
              <a:rPr lang="en-US" sz="2400" b="1" dirty="0"/>
              <a:t> </a:t>
            </a:r>
            <a:r>
              <a:rPr lang="en-US" dirty="0"/>
              <a:t>this</a:t>
            </a:r>
            <a:r>
              <a:rPr lang="en-US" sz="2400" b="1" dirty="0"/>
              <a:t> </a:t>
            </a:r>
            <a:r>
              <a:rPr lang="en-US" dirty="0"/>
              <a:t>statement we can stop the </a:t>
            </a:r>
            <a:r>
              <a:rPr lang="en-US" b="1" i="1" dirty="0"/>
              <a:t>current iteration </a:t>
            </a:r>
            <a:r>
              <a:rPr lang="en-US" dirty="0"/>
              <a:t>of the loop, and continue with the next</a:t>
            </a:r>
            <a:r>
              <a:rPr lang="en-US" sz="2400" b="1" dirty="0"/>
              <a:t>	</a:t>
            </a:r>
            <a:r>
              <a:rPr lang="en-US" b="1" dirty="0"/>
              <a:t>for</a:t>
            </a:r>
            <a:r>
              <a:rPr lang="en-US" dirty="0"/>
              <a:t> x </a:t>
            </a:r>
            <a:r>
              <a:rPr lang="en-US" b="1" dirty="0"/>
              <a:t>in</a:t>
            </a:r>
            <a:r>
              <a:rPr lang="en-US" dirty="0"/>
              <a:t> fruits:</a:t>
            </a:r>
            <a:br>
              <a:rPr lang="en-US" sz="2400" dirty="0"/>
            </a:br>
            <a:r>
              <a:rPr lang="en-US" dirty="0"/>
              <a:t>  	</a:t>
            </a:r>
            <a:r>
              <a:rPr lang="en-US" dirty="0">
                <a:highlight>
                  <a:srgbClr val="FFFF00"/>
                </a:highlight>
              </a:rPr>
              <a:t>     </a:t>
            </a:r>
            <a:r>
              <a:rPr lang="en-US" dirty="0"/>
              <a:t>print(x)</a:t>
            </a:r>
            <a:br>
              <a:rPr lang="en-US" sz="2400" dirty="0"/>
            </a:br>
            <a:r>
              <a:rPr lang="en-US" dirty="0"/>
              <a:t> 	</a:t>
            </a:r>
            <a:r>
              <a:rPr lang="en-US" dirty="0">
                <a:highlight>
                  <a:srgbClr val="FFFF00"/>
                </a:highlight>
              </a:rPr>
              <a:t>     </a:t>
            </a:r>
            <a:r>
              <a:rPr lang="en-US" b="1" dirty="0"/>
              <a:t>if</a:t>
            </a:r>
            <a:r>
              <a:rPr lang="en-US" dirty="0"/>
              <a:t> x == "banana":</a:t>
            </a:r>
            <a:br>
              <a:rPr lang="en-US" sz="2400" dirty="0"/>
            </a:br>
            <a:r>
              <a:rPr lang="en-US" dirty="0"/>
              <a:t>    	</a:t>
            </a:r>
            <a:r>
              <a:rPr lang="en-US" dirty="0">
                <a:highlight>
                  <a:srgbClr val="FFFF00"/>
                </a:highlight>
              </a:rPr>
              <a:t>          </a:t>
            </a:r>
            <a:r>
              <a:rPr lang="en-US" dirty="0"/>
              <a:t> </a:t>
            </a:r>
            <a:r>
              <a:rPr lang="en-US" b="1" dirty="0">
                <a:solidFill>
                  <a:srgbClr val="FF0000"/>
                </a:solidFill>
              </a:rPr>
              <a:t>continue</a:t>
            </a:r>
          </a:p>
          <a:p>
            <a:r>
              <a:rPr lang="en-US" sz="2400" b="1" dirty="0">
                <a:solidFill>
                  <a:srgbClr val="FF0000"/>
                </a:solidFill>
              </a:rPr>
              <a:t>	    </a:t>
            </a:r>
            <a:r>
              <a:rPr lang="en-US" dirty="0">
                <a:solidFill>
                  <a:srgbClr val="FF0000"/>
                </a:solidFill>
              </a:rPr>
              <a:t>p</a:t>
            </a:r>
            <a:r>
              <a:rPr lang="en-US" dirty="0"/>
              <a:t>rint(x)</a:t>
            </a:r>
            <a:r>
              <a:rPr lang="en-US" dirty="0">
                <a:sym typeface="Wingdings" panose="05000000000000000000" pitchFamily="2" charset="2"/>
              </a:rPr>
              <a:t> apple, cherry</a:t>
            </a:r>
          </a:p>
          <a:p>
            <a:endParaRPr lang="en-US" sz="2400" b="1" dirty="0">
              <a:solidFill>
                <a:srgbClr val="FF0000"/>
              </a:solidFill>
              <a:sym typeface="Wingdings" panose="05000000000000000000" pitchFamily="2" charset="2"/>
            </a:endParaRPr>
          </a:p>
          <a:p>
            <a:endParaRPr lang="en-US" sz="2400" b="1" dirty="0">
              <a:solidFill>
                <a:srgbClr val="FF0000"/>
              </a:solidFill>
              <a:sym typeface="Wingdings" panose="05000000000000000000" pitchFamily="2" charset="2"/>
            </a:endParaRPr>
          </a:p>
          <a:p>
            <a:endParaRPr lang="en-US" sz="2400" b="1" dirty="0">
              <a:solidFill>
                <a:srgbClr val="FF0000"/>
              </a:solidFill>
              <a:sym typeface="Wingdings" panose="05000000000000000000" pitchFamily="2" charset="2"/>
            </a:endParaRPr>
          </a:p>
          <a:p>
            <a:r>
              <a:rPr lang="en-US" b="1" dirty="0"/>
              <a:t>#The</a:t>
            </a:r>
            <a:r>
              <a:rPr lang="en-US" dirty="0"/>
              <a:t> </a:t>
            </a:r>
            <a:r>
              <a:rPr lang="en-US" b="1" dirty="0">
                <a:solidFill>
                  <a:srgbClr val="FF0000"/>
                </a:solidFill>
              </a:rPr>
              <a:t>range</a:t>
            </a:r>
            <a:r>
              <a:rPr lang="en-US" b="1" dirty="0"/>
              <a:t>()</a:t>
            </a:r>
            <a:r>
              <a:rPr lang="en-US" dirty="0"/>
              <a:t> </a:t>
            </a:r>
            <a:r>
              <a:rPr lang="en-US" b="1" dirty="0"/>
              <a:t>Function</a:t>
            </a:r>
          </a:p>
          <a:p>
            <a:endParaRPr lang="en-US" b="1" dirty="0"/>
          </a:p>
          <a:p>
            <a:r>
              <a:rPr lang="en-US" dirty="0"/>
              <a:t>To loop through a set of code for a </a:t>
            </a:r>
            <a:r>
              <a:rPr lang="en-US" i="1" dirty="0"/>
              <a:t>specified number of times</a:t>
            </a:r>
            <a:r>
              <a:rPr lang="en-US" dirty="0"/>
              <a:t>, we can use the range() function</a:t>
            </a:r>
          </a:p>
          <a:p>
            <a:r>
              <a:rPr lang="en-US" b="1" dirty="0">
                <a:solidFill>
                  <a:srgbClr val="FF0000"/>
                </a:solidFill>
              </a:rPr>
              <a:t>	</a:t>
            </a:r>
            <a:r>
              <a:rPr lang="en-US" b="1" dirty="0"/>
              <a:t>for x </a:t>
            </a:r>
            <a:r>
              <a:rPr lang="en-US" b="1" dirty="0">
                <a:solidFill>
                  <a:srgbClr val="FF0000"/>
                </a:solidFill>
              </a:rPr>
              <a:t>in range(</a:t>
            </a:r>
            <a:r>
              <a:rPr lang="en-US" b="1" dirty="0"/>
              <a:t>start index</a:t>
            </a:r>
            <a:r>
              <a:rPr lang="en-US" dirty="0"/>
              <a:t> [</a:t>
            </a:r>
            <a:r>
              <a:rPr lang="en-US" sz="1400" b="1" dirty="0"/>
              <a:t>default =0,included</a:t>
            </a:r>
            <a:r>
              <a:rPr lang="en-US" dirty="0"/>
              <a:t>]</a:t>
            </a:r>
            <a:r>
              <a:rPr lang="en-US" b="1" dirty="0">
                <a:solidFill>
                  <a:srgbClr val="FF0000"/>
                </a:solidFill>
              </a:rPr>
              <a:t>, </a:t>
            </a:r>
            <a:r>
              <a:rPr lang="en-US" b="1" dirty="0"/>
              <a:t>end index</a:t>
            </a:r>
            <a:r>
              <a:rPr lang="en-US" dirty="0"/>
              <a:t>[not included]</a:t>
            </a:r>
            <a:r>
              <a:rPr lang="en-US" b="1" dirty="0">
                <a:solidFill>
                  <a:srgbClr val="FF0000"/>
                </a:solidFill>
              </a:rPr>
              <a:t>, step</a:t>
            </a:r>
            <a:r>
              <a:rPr lang="en-US" dirty="0"/>
              <a:t>[</a:t>
            </a:r>
            <a:r>
              <a:rPr lang="en-US" sz="1400" b="1" dirty="0"/>
              <a:t>default =1</a:t>
            </a:r>
            <a:r>
              <a:rPr lang="en-US" dirty="0"/>
              <a:t>] </a:t>
            </a:r>
            <a:r>
              <a:rPr lang="en-US" b="1" dirty="0">
                <a:solidFill>
                  <a:srgbClr val="FF0000"/>
                </a:solidFill>
              </a:rPr>
              <a:t>):</a:t>
            </a:r>
          </a:p>
          <a:p>
            <a:r>
              <a:rPr lang="en-US" b="1" dirty="0">
                <a:solidFill>
                  <a:srgbClr val="FF0000"/>
                </a:solidFill>
              </a:rPr>
              <a:t>	      </a:t>
            </a:r>
            <a:r>
              <a:rPr lang="en-US" i="1" dirty="0"/>
              <a:t>set of code()</a:t>
            </a:r>
          </a:p>
          <a:p>
            <a:endParaRPr lang="en-US" i="1" dirty="0"/>
          </a:p>
          <a:p>
            <a:endParaRPr lang="en-US" i="1" dirty="0"/>
          </a:p>
        </p:txBody>
      </p:sp>
    </p:spTree>
    <p:extLst>
      <p:ext uri="{BB962C8B-B14F-4D97-AF65-F5344CB8AC3E}">
        <p14:creationId xmlns:p14="http://schemas.microsoft.com/office/powerpoint/2010/main" val="307245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Laptop Cafe" title="Laptop Cafe">
            <a:extLst>
              <a:ext uri="{FF2B5EF4-FFF2-40B4-BE49-F238E27FC236}">
                <a16:creationId xmlns:a16="http://schemas.microsoft.com/office/drawing/2014/main" id="{A0280051-D7F1-4438-B815-F0FF4906D141}"/>
              </a:ext>
            </a:extLst>
          </p:cNvPr>
          <p:cNvPicPr>
            <a:picLocks noGrp="1" noChangeAspect="1"/>
          </p:cNvPicPr>
          <p:nvPr>
            <p:ph type="pic" sz="quarter" idx="14"/>
          </p:nvPr>
        </p:nvPicPr>
        <p:blipFill rotWithShape="1">
          <a:blip r:embed="rId2"/>
          <a:srcRect l="23657" t="75" r="23657" b="-86"/>
          <a:stretch/>
        </p:blipFill>
        <p:spPr>
          <a:xfrm>
            <a:off x="0" y="0"/>
            <a:ext cx="5416550" cy="6857999"/>
          </a:xfrm>
          <a:noFill/>
        </p:spPr>
      </p:pic>
      <p:sp>
        <p:nvSpPr>
          <p:cNvPr id="11" name="Rectangle 13">
            <a:extLst>
              <a:ext uri="{FF2B5EF4-FFF2-40B4-BE49-F238E27FC236}">
                <a16:creationId xmlns:a16="http://schemas.microsoft.com/office/drawing/2014/main" id="{D59D4F5E-0D68-46FB-B499-329ED58DA289}"/>
              </a:ext>
              <a:ext uri="{C183D7F6-B498-43B3-948B-1728B52AA6E4}">
                <adec:decorative xmlns:adec="http://schemas.microsoft.com/office/drawing/2017/decorative" val="1"/>
              </a:ext>
            </a:extLst>
          </p:cNvPr>
          <p:cNvSpPr/>
          <p:nvPr/>
        </p:nvSpPr>
        <p:spPr>
          <a:xfrm>
            <a:off x="0" y="11068"/>
            <a:ext cx="5416550" cy="6846932"/>
          </a:xfrm>
          <a:prstGeom prst="rect">
            <a:avLst/>
          </a:prstGeom>
          <a:gradFill flip="none" rotWithShape="1">
            <a:gsLst>
              <a:gs pos="0">
                <a:srgbClr val="01023B">
                  <a:alpha val="50000"/>
                </a:srgbClr>
              </a:gs>
              <a:gs pos="100000">
                <a:srgbClr val="E99757">
                  <a:alpha val="50000"/>
                </a:srgbClr>
              </a:gs>
              <a:gs pos="50000">
                <a:srgbClr val="A53F52">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A3F530F9-BDB1-49E4-9EFF-B9535CF653A7}"/>
              </a:ext>
            </a:extLst>
          </p:cNvPr>
          <p:cNvSpPr>
            <a:spLocks noGrp="1"/>
          </p:cNvSpPr>
          <p:nvPr>
            <p:ph type="title"/>
          </p:nvPr>
        </p:nvSpPr>
        <p:spPr>
          <a:xfrm>
            <a:off x="5767754" y="299138"/>
            <a:ext cx="6043246" cy="573989"/>
          </a:xfrm>
        </p:spPr>
        <p:txBody>
          <a:bodyPr>
            <a:normAutofit fontScale="90000"/>
          </a:bodyPr>
          <a:lstStyle/>
          <a:p>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Guido van Rossum</a:t>
            </a:r>
          </a:p>
        </p:txBody>
      </p:sp>
      <p:sp>
        <p:nvSpPr>
          <p:cNvPr id="10" name="Text Placeholder 9">
            <a:extLst>
              <a:ext uri="{FF2B5EF4-FFF2-40B4-BE49-F238E27FC236}">
                <a16:creationId xmlns:a16="http://schemas.microsoft.com/office/drawing/2014/main" id="{FB2DFED1-D58A-4B73-9945-B3E86779455A}"/>
              </a:ext>
            </a:extLst>
          </p:cNvPr>
          <p:cNvSpPr>
            <a:spLocks noGrp="1"/>
          </p:cNvSpPr>
          <p:nvPr>
            <p:ph type="body" idx="13"/>
          </p:nvPr>
        </p:nvSpPr>
        <p:spPr>
          <a:xfrm>
            <a:off x="5767753" y="873127"/>
            <a:ext cx="6345689" cy="200054"/>
          </a:xfrm>
        </p:spPr>
        <p:txBody>
          <a:bodyPr>
            <a:noAutofit/>
          </a:bodyPr>
          <a:lstStyle/>
          <a:p>
            <a:r>
              <a:rPr lang="en-US" sz="2400" b="1" spc="200" dirty="0">
                <a:solidFill>
                  <a:srgbClr val="FF0000"/>
                </a:solidFill>
              </a:rPr>
              <a:t>   -</a:t>
            </a:r>
            <a:r>
              <a:rPr lang="en-US" spc="200" dirty="0">
                <a:solidFill>
                  <a:srgbClr val="00B050"/>
                </a:solidFill>
                <a:latin typeface="Roboto" panose="02000000000000000000" pitchFamily="2" charset="0"/>
                <a:ea typeface="Roboto" panose="02000000000000000000" pitchFamily="2" charset="0"/>
                <a:cs typeface="Roboto" panose="02000000000000000000" pitchFamily="2" charset="0"/>
              </a:rPr>
              <a:t>Python’s Benevolent Dictator For Life</a:t>
            </a:r>
            <a:endParaRPr lang="en-US" sz="2400" spc="200" dirty="0">
              <a:solidFill>
                <a:srgbClr val="00B050"/>
              </a:solidFill>
              <a:latin typeface="Roboto" panose="02000000000000000000" pitchFamily="2" charset="0"/>
              <a:ea typeface="Roboto" panose="02000000000000000000" pitchFamily="2" charset="0"/>
              <a:cs typeface="Roboto" panose="02000000000000000000" pitchFamily="2" charset="0"/>
            </a:endParaRPr>
          </a:p>
        </p:txBody>
      </p:sp>
      <p:sp>
        <p:nvSpPr>
          <p:cNvPr id="9" name="Content Placeholder 8">
            <a:extLst>
              <a:ext uri="{FF2B5EF4-FFF2-40B4-BE49-F238E27FC236}">
                <a16:creationId xmlns:a16="http://schemas.microsoft.com/office/drawing/2014/main" id="{256319DF-036A-473B-95D3-C5F6FF849FD4}"/>
              </a:ext>
            </a:extLst>
          </p:cNvPr>
          <p:cNvSpPr>
            <a:spLocks noGrp="1"/>
          </p:cNvSpPr>
          <p:nvPr>
            <p:ph idx="1"/>
          </p:nvPr>
        </p:nvSpPr>
        <p:spPr>
          <a:xfrm>
            <a:off x="5767754" y="1625511"/>
            <a:ext cx="6043246" cy="5020385"/>
          </a:xfrm>
        </p:spPr>
        <p:txBody>
          <a:bodyPr>
            <a:normAutofit lnSpcReduction="10000"/>
          </a:bodyPr>
          <a:lstStyle/>
          <a:p>
            <a:pPr marL="0" indent="0" algn="just">
              <a:lnSpc>
                <a:spcPct val="100000"/>
              </a:lnSpc>
              <a:buNone/>
            </a:pPr>
            <a:r>
              <a:rPr lang="en-US" sz="1800" b="1" dirty="0">
                <a:latin typeface="Avenir Next LT Pro Light" panose="020B0604020202020204" pitchFamily="34" charset="0"/>
                <a:ea typeface="Roboto" panose="02000000000000000000" pitchFamily="2" charset="0"/>
                <a:cs typeface="Roboto" panose="02000000000000000000" pitchFamily="2" charset="0"/>
              </a:rPr>
              <a:t>“</a:t>
            </a:r>
            <a:r>
              <a:rPr lang="en-US" sz="1800" dirty="0">
                <a:latin typeface="Avenir Next LT Pro Light" panose="020B0604020202020204" pitchFamily="34" charset="0"/>
                <a:ea typeface="Roboto" panose="02000000000000000000" pitchFamily="2" charset="0"/>
                <a:cs typeface="Roboto" panose="02000000000000000000" pitchFamily="2" charset="0"/>
              </a:rPr>
              <a:t>Python is an experiment in how much freedom programmers need. Too much freedom and nobody can read another's code; too little and expressiveness is endangered.</a:t>
            </a:r>
            <a:r>
              <a:rPr lang="en-US" sz="1800" b="1" dirty="0">
                <a:latin typeface="Avenir Next LT Pro Light" panose="020B0604020202020204" pitchFamily="34" charset="0"/>
                <a:ea typeface="Roboto" panose="02000000000000000000" pitchFamily="2" charset="0"/>
                <a:cs typeface="Roboto" panose="02000000000000000000" pitchFamily="2" charset="0"/>
              </a:rPr>
              <a:t>”</a:t>
            </a:r>
          </a:p>
          <a:p>
            <a:pPr marL="0" indent="0">
              <a:buNone/>
            </a:pPr>
            <a:r>
              <a:rPr lang="en-US" sz="2400" b="1" cap="all" spc="300" dirty="0">
                <a:solidFill>
                  <a:srgbClr val="00B050"/>
                </a:solidFill>
                <a:latin typeface="Roboto" panose="02000000000000000000" pitchFamily="2" charset="0"/>
                <a:ea typeface="Roboto" panose="02000000000000000000" pitchFamily="2" charset="0"/>
                <a:cs typeface="Roboto" panose="02000000000000000000" pitchFamily="2" charset="0"/>
              </a:rPr>
              <a:t>Why was PYTHON Created?</a:t>
            </a:r>
          </a:p>
          <a:p>
            <a:pPr marL="0" indent="0" algn="just">
              <a:buNone/>
            </a:pPr>
            <a:r>
              <a:rPr lang="en-US" sz="1800" b="1" dirty="0">
                <a:solidFill>
                  <a:srgbClr val="FF0000"/>
                </a:solidFill>
                <a:latin typeface="Roboto" panose="02000000000000000000" pitchFamily="2" charset="0"/>
                <a:ea typeface="Roboto" panose="02000000000000000000" pitchFamily="2" charset="0"/>
                <a:cs typeface="Roboto" panose="02000000000000000000" pitchFamily="2" charset="0"/>
              </a:rPr>
              <a:t>"</a:t>
            </a:r>
            <a:r>
              <a:rPr lang="en-US" sz="1800" dirty="0">
                <a:latin typeface="Roboto" panose="02000000000000000000" pitchFamily="2" charset="0"/>
                <a:ea typeface="Roboto" panose="02000000000000000000" pitchFamily="2" charset="0"/>
                <a:cs typeface="Roboto" panose="02000000000000000000" pitchFamily="2" charset="0"/>
              </a:rPr>
              <a:t>My original motivation for creating Python was the perceived need for a higher level language in the Amoeba [Operating Systems] project. I realized that the development of system administration utilities in</a:t>
            </a:r>
            <a:r>
              <a:rPr lang="en-US" sz="1800" b="1" dirty="0">
                <a:latin typeface="Roboto" panose="02000000000000000000" pitchFamily="2" charset="0"/>
                <a:ea typeface="Roboto" panose="02000000000000000000" pitchFamily="2" charset="0"/>
                <a:cs typeface="Roboto" panose="02000000000000000000" pitchFamily="2" charset="0"/>
              </a:rPr>
              <a:t> C </a:t>
            </a:r>
            <a:r>
              <a:rPr lang="en-US" sz="1800" dirty="0">
                <a:latin typeface="Roboto" panose="02000000000000000000" pitchFamily="2" charset="0"/>
                <a:ea typeface="Roboto" panose="02000000000000000000" pitchFamily="2" charset="0"/>
                <a:cs typeface="Roboto" panose="02000000000000000000" pitchFamily="2" charset="0"/>
              </a:rPr>
              <a:t>was taking too long. Moreover, doing these things in the Bourne shell wouldn't work for a variety of reasons. So, there was a need for a language that would bridge the gap between C and the shell</a:t>
            </a:r>
            <a:r>
              <a:rPr lang="en-US" sz="1800" b="1" dirty="0">
                <a:solidFill>
                  <a:srgbClr val="FF0000"/>
                </a:solidFill>
                <a:latin typeface="Roboto" panose="02000000000000000000" pitchFamily="2" charset="0"/>
                <a:ea typeface="Roboto" panose="02000000000000000000" pitchFamily="2" charset="0"/>
                <a:cs typeface="Roboto" panose="02000000000000000000" pitchFamily="2" charset="0"/>
              </a:rPr>
              <a:t>”</a:t>
            </a:r>
          </a:p>
        </p:txBody>
      </p:sp>
      <p:sp>
        <p:nvSpPr>
          <p:cNvPr id="71" name="Slide Number Placeholder 70">
            <a:extLst>
              <a:ext uri="{FF2B5EF4-FFF2-40B4-BE49-F238E27FC236}">
                <a16:creationId xmlns:a16="http://schemas.microsoft.com/office/drawing/2014/main" id="{D222F862-D4C8-42C6-BB64-662A73425911}"/>
              </a:ext>
            </a:extLst>
          </p:cNvPr>
          <p:cNvSpPr>
            <a:spLocks noGrp="1"/>
          </p:cNvSpPr>
          <p:nvPr>
            <p:ph type="sldNum" sz="quarter" idx="4"/>
          </p:nvPr>
        </p:nvSpPr>
        <p:spPr/>
        <p:txBody>
          <a:bodyPr/>
          <a:lstStyle/>
          <a:p>
            <a:fld id="{8C2E478F-E849-4A8C-AF1F-CBCC78A7CBFA}" type="slidenum">
              <a:rPr lang="en-US" smtClean="0"/>
              <a:t>4</a:t>
            </a:fld>
            <a:endParaRPr lang="en-US" dirty="0"/>
          </a:p>
        </p:txBody>
      </p:sp>
    </p:spTree>
    <p:extLst>
      <p:ext uri="{BB962C8B-B14F-4D97-AF65-F5344CB8AC3E}">
        <p14:creationId xmlns:p14="http://schemas.microsoft.com/office/powerpoint/2010/main" val="132537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LOOPS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40</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2846896" y="136525"/>
            <a:ext cx="9068584" cy="5693866"/>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While Loop</a:t>
            </a:r>
          </a:p>
          <a:p>
            <a:endParaRPr lang="en-US" sz="2000" b="1" dirty="0"/>
          </a:p>
          <a:p>
            <a:r>
              <a:rPr lang="en-US" dirty="0">
                <a:latin typeface="Roboto" panose="02000000000000000000" pitchFamily="2" charset="0"/>
                <a:ea typeface="Roboto" panose="02000000000000000000" pitchFamily="2" charset="0"/>
                <a:cs typeface="Roboto" panose="02000000000000000000" pitchFamily="2" charset="0"/>
              </a:rPr>
              <a:t>With the while loop we can execute a set of statements </a:t>
            </a:r>
            <a:r>
              <a:rPr lang="en-US" i="1" dirty="0">
                <a:latin typeface="Roboto" panose="02000000000000000000" pitchFamily="2" charset="0"/>
                <a:ea typeface="Roboto" panose="02000000000000000000" pitchFamily="2" charset="0"/>
                <a:cs typeface="Roboto" panose="02000000000000000000" pitchFamily="2" charset="0"/>
              </a:rPr>
              <a:t>as long as a condition is true</a:t>
            </a:r>
            <a:r>
              <a:rPr lang="en-US" dirty="0">
                <a:latin typeface="Roboto" panose="02000000000000000000" pitchFamily="2" charset="0"/>
                <a:ea typeface="Roboto" panose="02000000000000000000" pitchFamily="2" charset="0"/>
                <a:cs typeface="Roboto" panose="02000000000000000000" pitchFamily="2" charset="0"/>
              </a:rPr>
              <a:t>.</a:t>
            </a:r>
          </a:p>
          <a:p>
            <a:r>
              <a:rPr lang="en-US" b="1" dirty="0">
                <a:latin typeface="Roboto" panose="02000000000000000000" pitchFamily="2" charset="0"/>
                <a:ea typeface="Roboto" panose="02000000000000000000" pitchFamily="2" charset="0"/>
                <a:cs typeface="Roboto" panose="02000000000000000000" pitchFamily="2" charset="0"/>
              </a:rPr>
              <a:t>Note:</a:t>
            </a:r>
            <a:r>
              <a:rPr lang="en-US" dirty="0">
                <a:latin typeface="Roboto" panose="02000000000000000000" pitchFamily="2" charset="0"/>
                <a:ea typeface="Roboto" panose="02000000000000000000" pitchFamily="2" charset="0"/>
                <a:cs typeface="Roboto" panose="02000000000000000000" pitchFamily="2" charset="0"/>
              </a:rPr>
              <a:t> remember to increment </a:t>
            </a:r>
            <a:r>
              <a:rPr lang="en-US" dirty="0" err="1">
                <a:latin typeface="Roboto" panose="02000000000000000000" pitchFamily="2" charset="0"/>
                <a:ea typeface="Roboto" panose="02000000000000000000" pitchFamily="2" charset="0"/>
                <a:cs typeface="Roboto" panose="02000000000000000000" pitchFamily="2" charset="0"/>
              </a:rPr>
              <a:t>i</a:t>
            </a:r>
            <a:r>
              <a:rPr lang="en-US" dirty="0">
                <a:latin typeface="Roboto" panose="02000000000000000000" pitchFamily="2" charset="0"/>
                <a:ea typeface="Roboto" panose="02000000000000000000" pitchFamily="2" charset="0"/>
                <a:cs typeface="Roboto" panose="02000000000000000000" pitchFamily="2" charset="0"/>
              </a:rPr>
              <a:t>, or else the loop will continue forever.</a:t>
            </a:r>
            <a:r>
              <a:rPr lang="en-US" sz="2400" b="1" dirty="0">
                <a:latin typeface="Roboto" panose="02000000000000000000" pitchFamily="2" charset="0"/>
                <a:ea typeface="Roboto" panose="02000000000000000000" pitchFamily="2" charset="0"/>
                <a:cs typeface="Roboto" panose="02000000000000000000" pitchFamily="2" charset="0"/>
              </a:rPr>
              <a:t> </a:t>
            </a:r>
          </a:p>
          <a:p>
            <a:r>
              <a:rPr lang="en-US" sz="2400" b="1" i="1" dirty="0">
                <a:latin typeface="Roboto" panose="02000000000000000000" pitchFamily="2" charset="0"/>
                <a:ea typeface="Roboto" panose="02000000000000000000" pitchFamily="2" charset="0"/>
                <a:cs typeface="Roboto" panose="02000000000000000000" pitchFamily="2" charset="0"/>
              </a:rPr>
              <a:t>	</a:t>
            </a:r>
            <a:r>
              <a:rPr lang="en-US" sz="2000" b="1" dirty="0">
                <a:latin typeface="Roboto" panose="02000000000000000000" pitchFamily="2" charset="0"/>
                <a:ea typeface="Roboto" panose="02000000000000000000" pitchFamily="2" charset="0"/>
                <a:cs typeface="Roboto" panose="02000000000000000000" pitchFamily="2" charset="0"/>
              </a:rPr>
              <a:t>#</a:t>
            </a:r>
            <a:r>
              <a:rPr lang="en-US" b="1" dirty="0">
                <a:latin typeface="Roboto" panose="02000000000000000000" pitchFamily="2" charset="0"/>
                <a:ea typeface="Roboto" panose="02000000000000000000" pitchFamily="2" charset="0"/>
                <a:cs typeface="Roboto" panose="02000000000000000000" pitchFamily="2" charset="0"/>
              </a:rPr>
              <a:t>The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break </a:t>
            </a:r>
            <a:r>
              <a:rPr lang="en-US" b="1" dirty="0">
                <a:latin typeface="Roboto" panose="02000000000000000000" pitchFamily="2" charset="0"/>
                <a:ea typeface="Roboto" panose="02000000000000000000" pitchFamily="2" charset="0"/>
                <a:cs typeface="Roboto" panose="02000000000000000000" pitchFamily="2" charset="0"/>
              </a:rPr>
              <a:t>and</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 continue </a:t>
            </a:r>
            <a:r>
              <a:rPr lang="en-US" b="1" dirty="0">
                <a:latin typeface="Roboto" panose="02000000000000000000" pitchFamily="2" charset="0"/>
                <a:ea typeface="Roboto" panose="02000000000000000000" pitchFamily="2" charset="0"/>
                <a:cs typeface="Roboto" panose="02000000000000000000" pitchFamily="2" charset="0"/>
              </a:rPr>
              <a:t>Statement</a:t>
            </a:r>
          </a:p>
          <a:p>
            <a:r>
              <a:rPr lang="en-US" i="1" dirty="0">
                <a:latin typeface="Roboto" panose="02000000000000000000" pitchFamily="2" charset="0"/>
                <a:ea typeface="Roboto" panose="02000000000000000000" pitchFamily="2" charset="0"/>
                <a:cs typeface="Roboto" panose="02000000000000000000" pitchFamily="2" charset="0"/>
              </a:rPr>
              <a:t>		</a:t>
            </a:r>
            <a:r>
              <a:rPr lang="en-US" dirty="0" err="1">
                <a:latin typeface="Roboto" panose="02000000000000000000" pitchFamily="2" charset="0"/>
                <a:ea typeface="Roboto" panose="02000000000000000000" pitchFamily="2" charset="0"/>
                <a:cs typeface="Roboto" panose="02000000000000000000" pitchFamily="2" charset="0"/>
              </a:rPr>
              <a:t>i</a:t>
            </a:r>
            <a:r>
              <a:rPr lang="en-US" dirty="0">
                <a:latin typeface="Roboto" panose="02000000000000000000" pitchFamily="2" charset="0"/>
                <a:ea typeface="Roboto" panose="02000000000000000000" pitchFamily="2" charset="0"/>
                <a:cs typeface="Roboto" panose="02000000000000000000" pitchFamily="2" charset="0"/>
              </a:rPr>
              <a:t> = 1</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		</a:t>
            </a:r>
            <a:r>
              <a:rPr lang="en-US" b="1" dirty="0">
                <a:latin typeface="Roboto" panose="02000000000000000000" pitchFamily="2" charset="0"/>
                <a:ea typeface="Roboto" panose="02000000000000000000" pitchFamily="2" charset="0"/>
                <a:cs typeface="Roboto" panose="02000000000000000000" pitchFamily="2" charset="0"/>
              </a:rPr>
              <a:t>while</a:t>
            </a:r>
            <a:r>
              <a:rPr lang="en-US" dirty="0">
                <a:latin typeface="Roboto" panose="02000000000000000000" pitchFamily="2" charset="0"/>
                <a:ea typeface="Roboto" panose="02000000000000000000" pitchFamily="2" charset="0"/>
                <a:cs typeface="Roboto" panose="02000000000000000000" pitchFamily="2" charset="0"/>
              </a:rPr>
              <a:t> </a:t>
            </a:r>
            <a:r>
              <a:rPr lang="en-US" dirty="0" err="1">
                <a:latin typeface="Roboto" panose="02000000000000000000" pitchFamily="2" charset="0"/>
                <a:ea typeface="Roboto" panose="02000000000000000000" pitchFamily="2" charset="0"/>
                <a:cs typeface="Roboto" panose="02000000000000000000" pitchFamily="2" charset="0"/>
              </a:rPr>
              <a:t>i</a:t>
            </a:r>
            <a:r>
              <a:rPr lang="en-US" dirty="0">
                <a:latin typeface="Roboto" panose="02000000000000000000" pitchFamily="2" charset="0"/>
                <a:ea typeface="Roboto" panose="02000000000000000000" pitchFamily="2" charset="0"/>
                <a:cs typeface="Roboto" panose="02000000000000000000" pitchFamily="2" charset="0"/>
              </a:rPr>
              <a:t> &lt; 6:</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 		    print(</a:t>
            </a:r>
            <a:r>
              <a:rPr lang="en-US" dirty="0" err="1">
                <a:latin typeface="Roboto" panose="02000000000000000000" pitchFamily="2" charset="0"/>
                <a:ea typeface="Roboto" panose="02000000000000000000" pitchFamily="2" charset="0"/>
                <a:cs typeface="Roboto" panose="02000000000000000000" pitchFamily="2" charset="0"/>
              </a:rPr>
              <a:t>i</a:t>
            </a:r>
            <a:r>
              <a:rPr lang="en-US" dirty="0">
                <a:latin typeface="Roboto" panose="02000000000000000000" pitchFamily="2" charset="0"/>
                <a:ea typeface="Roboto" panose="02000000000000000000" pitchFamily="2" charset="0"/>
                <a:cs typeface="Roboto" panose="02000000000000000000" pitchFamily="2" charset="0"/>
              </a:rPr>
              <a:t>)</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 		    if </a:t>
            </a:r>
            <a:r>
              <a:rPr lang="en-US" dirty="0" err="1">
                <a:latin typeface="Roboto" panose="02000000000000000000" pitchFamily="2" charset="0"/>
                <a:ea typeface="Roboto" panose="02000000000000000000" pitchFamily="2" charset="0"/>
                <a:cs typeface="Roboto" panose="02000000000000000000" pitchFamily="2" charset="0"/>
              </a:rPr>
              <a:t>i</a:t>
            </a:r>
            <a:r>
              <a:rPr lang="en-US" dirty="0">
                <a:latin typeface="Roboto" panose="02000000000000000000" pitchFamily="2" charset="0"/>
                <a:ea typeface="Roboto" panose="02000000000000000000" pitchFamily="2" charset="0"/>
                <a:cs typeface="Roboto" panose="02000000000000000000" pitchFamily="2" charset="0"/>
              </a:rPr>
              <a:t> == 3:</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    		        </a:t>
            </a:r>
            <a:r>
              <a:rPr lang="en-US" dirty="0">
                <a:solidFill>
                  <a:srgbClr val="FF0000"/>
                </a:solidFill>
                <a:latin typeface="Roboto" panose="02000000000000000000" pitchFamily="2" charset="0"/>
                <a:ea typeface="Roboto" panose="02000000000000000000" pitchFamily="2" charset="0"/>
                <a:cs typeface="Roboto" panose="02000000000000000000" pitchFamily="2" charset="0"/>
              </a:rPr>
              <a:t>break/continue</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  		    </a:t>
            </a:r>
            <a:r>
              <a:rPr lang="en-US" b="1" dirty="0" err="1">
                <a:latin typeface="Roboto" panose="02000000000000000000" pitchFamily="2" charset="0"/>
                <a:ea typeface="Roboto" panose="02000000000000000000" pitchFamily="2" charset="0"/>
                <a:cs typeface="Roboto" panose="02000000000000000000" pitchFamily="2" charset="0"/>
              </a:rPr>
              <a:t>i</a:t>
            </a:r>
            <a:r>
              <a:rPr lang="en-US" b="1" dirty="0">
                <a:latin typeface="Roboto" panose="02000000000000000000" pitchFamily="2" charset="0"/>
                <a:ea typeface="Roboto" panose="02000000000000000000" pitchFamily="2" charset="0"/>
                <a:cs typeface="Roboto" panose="02000000000000000000" pitchFamily="2" charset="0"/>
              </a:rPr>
              <a:t> += 1</a:t>
            </a:r>
          </a:p>
          <a:p>
            <a:endParaRPr lang="en-US" b="1" i="1" dirty="0">
              <a:latin typeface="Roboto" panose="02000000000000000000" pitchFamily="2" charset="0"/>
              <a:ea typeface="Roboto" panose="02000000000000000000" pitchFamily="2" charset="0"/>
              <a:cs typeface="Roboto" panose="02000000000000000000" pitchFamily="2" charset="0"/>
            </a:endParaRPr>
          </a:p>
          <a:p>
            <a:r>
              <a:rPr lang="en-US" b="1" i="1" dirty="0">
                <a:latin typeface="Roboto" panose="02000000000000000000" pitchFamily="2" charset="0"/>
                <a:ea typeface="Roboto" panose="02000000000000000000" pitchFamily="2" charset="0"/>
                <a:cs typeface="Roboto" panose="02000000000000000000" pitchFamily="2" charset="0"/>
              </a:rPr>
              <a:t>	</a:t>
            </a:r>
            <a:r>
              <a:rPr lang="en-US" sz="2000" b="1" dirty="0">
                <a:latin typeface="Roboto" panose="02000000000000000000" pitchFamily="2" charset="0"/>
                <a:ea typeface="Roboto" panose="02000000000000000000" pitchFamily="2" charset="0"/>
                <a:cs typeface="Roboto" panose="02000000000000000000" pitchFamily="2" charset="0"/>
              </a:rPr>
              <a:t>#</a:t>
            </a:r>
            <a:r>
              <a:rPr lang="en-US" b="1" dirty="0">
                <a:latin typeface="Roboto" panose="02000000000000000000" pitchFamily="2" charset="0"/>
                <a:ea typeface="Roboto" panose="02000000000000000000" pitchFamily="2" charset="0"/>
                <a:cs typeface="Roboto" panose="02000000000000000000" pitchFamily="2" charset="0"/>
              </a:rPr>
              <a:t>The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else</a:t>
            </a:r>
            <a:r>
              <a:rPr lang="en-US" b="1" dirty="0">
                <a:latin typeface="Roboto" panose="02000000000000000000" pitchFamily="2" charset="0"/>
                <a:ea typeface="Roboto" panose="02000000000000000000" pitchFamily="2" charset="0"/>
                <a:cs typeface="Roboto" panose="02000000000000000000" pitchFamily="2" charset="0"/>
              </a:rPr>
              <a:t> Statement</a:t>
            </a:r>
          </a:p>
          <a:p>
            <a:r>
              <a:rPr lang="en-US" dirty="0">
                <a:latin typeface="Roboto" panose="02000000000000000000" pitchFamily="2" charset="0"/>
                <a:ea typeface="Roboto" panose="02000000000000000000" pitchFamily="2" charset="0"/>
                <a:cs typeface="Roboto" panose="02000000000000000000" pitchFamily="2" charset="0"/>
              </a:rPr>
              <a:t>		</a:t>
            </a:r>
            <a:r>
              <a:rPr lang="en-US" dirty="0" err="1">
                <a:latin typeface="Roboto" panose="02000000000000000000" pitchFamily="2" charset="0"/>
                <a:ea typeface="Roboto" panose="02000000000000000000" pitchFamily="2" charset="0"/>
                <a:cs typeface="Roboto" panose="02000000000000000000" pitchFamily="2" charset="0"/>
              </a:rPr>
              <a:t>i</a:t>
            </a:r>
            <a:r>
              <a:rPr lang="en-US" dirty="0">
                <a:latin typeface="Roboto" panose="02000000000000000000" pitchFamily="2" charset="0"/>
                <a:ea typeface="Roboto" panose="02000000000000000000" pitchFamily="2" charset="0"/>
                <a:cs typeface="Roboto" panose="02000000000000000000" pitchFamily="2" charset="0"/>
              </a:rPr>
              <a:t> = 1</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while</a:t>
            </a:r>
            <a:r>
              <a:rPr lang="en-US" dirty="0">
                <a:latin typeface="Roboto" panose="02000000000000000000" pitchFamily="2" charset="0"/>
                <a:ea typeface="Roboto" panose="02000000000000000000" pitchFamily="2" charset="0"/>
                <a:cs typeface="Roboto" panose="02000000000000000000" pitchFamily="2" charset="0"/>
              </a:rPr>
              <a:t> </a:t>
            </a:r>
            <a:r>
              <a:rPr lang="en-US" dirty="0" err="1">
                <a:latin typeface="Roboto" panose="02000000000000000000" pitchFamily="2" charset="0"/>
                <a:ea typeface="Roboto" panose="02000000000000000000" pitchFamily="2" charset="0"/>
                <a:cs typeface="Roboto" panose="02000000000000000000" pitchFamily="2" charset="0"/>
              </a:rPr>
              <a:t>i</a:t>
            </a:r>
            <a:r>
              <a:rPr lang="en-US" dirty="0">
                <a:latin typeface="Roboto" panose="02000000000000000000" pitchFamily="2" charset="0"/>
                <a:ea typeface="Roboto" panose="02000000000000000000" pitchFamily="2" charset="0"/>
                <a:cs typeface="Roboto" panose="02000000000000000000" pitchFamily="2" charset="0"/>
              </a:rPr>
              <a:t> &lt; 6:</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  		     print(</a:t>
            </a:r>
            <a:r>
              <a:rPr lang="en-US" dirty="0" err="1">
                <a:latin typeface="Roboto" panose="02000000000000000000" pitchFamily="2" charset="0"/>
                <a:ea typeface="Roboto" panose="02000000000000000000" pitchFamily="2" charset="0"/>
                <a:cs typeface="Roboto" panose="02000000000000000000" pitchFamily="2" charset="0"/>
              </a:rPr>
              <a:t>i</a:t>
            </a:r>
            <a:r>
              <a:rPr lang="en-US" dirty="0">
                <a:latin typeface="Roboto" panose="02000000000000000000" pitchFamily="2" charset="0"/>
                <a:ea typeface="Roboto" panose="02000000000000000000" pitchFamily="2" charset="0"/>
                <a:cs typeface="Roboto" panose="02000000000000000000" pitchFamily="2" charset="0"/>
              </a:rPr>
              <a:t>)</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  		     </a:t>
            </a:r>
            <a:r>
              <a:rPr lang="en-US" dirty="0" err="1">
                <a:latin typeface="Roboto" panose="02000000000000000000" pitchFamily="2" charset="0"/>
                <a:ea typeface="Roboto" panose="02000000000000000000" pitchFamily="2" charset="0"/>
                <a:cs typeface="Roboto" panose="02000000000000000000" pitchFamily="2" charset="0"/>
              </a:rPr>
              <a:t>i</a:t>
            </a:r>
            <a:r>
              <a:rPr lang="en-US" dirty="0">
                <a:latin typeface="Roboto" panose="02000000000000000000" pitchFamily="2" charset="0"/>
                <a:ea typeface="Roboto" panose="02000000000000000000" pitchFamily="2" charset="0"/>
                <a:cs typeface="Roboto" panose="02000000000000000000" pitchFamily="2" charset="0"/>
              </a:rPr>
              <a:t> += 1</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		</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else</a:t>
            </a:r>
            <a:r>
              <a:rPr lang="en-US" dirty="0">
                <a:latin typeface="Roboto" panose="02000000000000000000" pitchFamily="2" charset="0"/>
                <a:ea typeface="Roboto" panose="02000000000000000000" pitchFamily="2" charset="0"/>
                <a:cs typeface="Roboto" panose="02000000000000000000" pitchFamily="2" charset="0"/>
              </a:rPr>
              <a:t>:</a:t>
            </a:r>
            <a:br>
              <a:rPr lang="en-US" dirty="0">
                <a:latin typeface="Roboto" panose="02000000000000000000" pitchFamily="2" charset="0"/>
                <a:ea typeface="Roboto" panose="02000000000000000000" pitchFamily="2" charset="0"/>
                <a:cs typeface="Roboto" panose="02000000000000000000" pitchFamily="2" charset="0"/>
              </a:rPr>
            </a:br>
            <a:r>
              <a:rPr lang="en-US" dirty="0">
                <a:latin typeface="Roboto" panose="02000000000000000000" pitchFamily="2" charset="0"/>
                <a:ea typeface="Roboto" panose="02000000000000000000" pitchFamily="2" charset="0"/>
                <a:cs typeface="Roboto" panose="02000000000000000000" pitchFamily="2" charset="0"/>
              </a:rPr>
              <a:t>  		    print("</a:t>
            </a:r>
            <a:r>
              <a:rPr lang="en-US" dirty="0" err="1">
                <a:latin typeface="Roboto" panose="02000000000000000000" pitchFamily="2" charset="0"/>
                <a:ea typeface="Roboto" panose="02000000000000000000" pitchFamily="2" charset="0"/>
                <a:cs typeface="Roboto" panose="02000000000000000000" pitchFamily="2" charset="0"/>
              </a:rPr>
              <a:t>i</a:t>
            </a:r>
            <a:r>
              <a:rPr lang="en-US" dirty="0">
                <a:latin typeface="Roboto" panose="02000000000000000000" pitchFamily="2" charset="0"/>
                <a:ea typeface="Roboto" panose="02000000000000000000" pitchFamily="2" charset="0"/>
                <a:cs typeface="Roboto" panose="02000000000000000000" pitchFamily="2" charset="0"/>
              </a:rPr>
              <a:t> is no longer less than 6")</a:t>
            </a:r>
            <a:endParaRPr lang="en-US" b="1"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2624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LAMBDA</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41</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2846896" y="136525"/>
            <a:ext cx="9068584" cy="5816977"/>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Lambda Functions</a:t>
            </a:r>
          </a:p>
          <a:p>
            <a:r>
              <a:rPr lang="en-US" dirty="0"/>
              <a:t>A lambda function is a small anonymous function.</a:t>
            </a:r>
          </a:p>
          <a:p>
            <a:r>
              <a:rPr lang="en-US" dirty="0"/>
              <a:t>It can take any number of arguments, but can only have one </a:t>
            </a:r>
            <a:r>
              <a:rPr lang="en-US" i="1" dirty="0"/>
              <a:t>expression</a:t>
            </a:r>
          </a:p>
          <a:p>
            <a:endParaRPr lang="en-US" sz="2400" b="1" dirty="0"/>
          </a:p>
          <a:p>
            <a:r>
              <a:rPr lang="en-US" sz="2400" b="1" dirty="0"/>
              <a:t>	Syntax: </a:t>
            </a:r>
            <a:r>
              <a:rPr lang="en-US" b="1" dirty="0">
                <a:solidFill>
                  <a:srgbClr val="FF0000"/>
                </a:solidFill>
              </a:rPr>
              <a:t>lambda</a:t>
            </a:r>
            <a:r>
              <a:rPr lang="en-US" dirty="0"/>
              <a:t> </a:t>
            </a:r>
            <a:r>
              <a:rPr lang="en-US" i="1" dirty="0"/>
              <a:t>arguments </a:t>
            </a:r>
            <a:r>
              <a:rPr lang="en-US" dirty="0"/>
              <a:t>: </a:t>
            </a:r>
            <a:r>
              <a:rPr lang="en-US" i="1" dirty="0"/>
              <a:t>expression</a:t>
            </a:r>
          </a:p>
          <a:p>
            <a:r>
              <a:rPr lang="en-US" sz="2400" b="1" i="1" dirty="0"/>
              <a:t>	</a:t>
            </a:r>
            <a:r>
              <a:rPr lang="pt-BR" dirty="0"/>
              <a:t> x = </a:t>
            </a:r>
            <a:r>
              <a:rPr lang="pt-BR" b="1" dirty="0">
                <a:solidFill>
                  <a:srgbClr val="FF0000"/>
                </a:solidFill>
              </a:rPr>
              <a:t>lambda</a:t>
            </a:r>
            <a:r>
              <a:rPr lang="pt-BR" dirty="0"/>
              <a:t> a, b, c : a + b + c</a:t>
            </a:r>
            <a:br>
              <a:rPr lang="pt-BR" sz="2400" dirty="0"/>
            </a:br>
            <a:r>
              <a:rPr lang="pt-BR" sz="2400" dirty="0"/>
              <a:t>	 </a:t>
            </a:r>
            <a:r>
              <a:rPr lang="pt-BR" dirty="0"/>
              <a:t>print(x(5, 6, 2))</a:t>
            </a:r>
          </a:p>
          <a:p>
            <a:endParaRPr lang="pt-BR" sz="2400" b="1" dirty="0"/>
          </a:p>
          <a:p>
            <a:endParaRPr lang="pt-BR" sz="2400" b="1" dirty="0"/>
          </a:p>
          <a:p>
            <a:endParaRPr lang="pt-BR" sz="2400" b="1" dirty="0"/>
          </a:p>
          <a:p>
            <a:endParaRPr lang="pt-BR" sz="2400" b="1" dirty="0"/>
          </a:p>
          <a:p>
            <a:r>
              <a:rPr lang="en-US" dirty="0"/>
              <a:t>The power of lambda is better shown when you use them as </a:t>
            </a:r>
            <a:r>
              <a:rPr lang="en-US" b="1" dirty="0"/>
              <a:t>an anonymous function </a:t>
            </a:r>
            <a:r>
              <a:rPr lang="en-US" i="1" dirty="0"/>
              <a:t>inside another</a:t>
            </a:r>
            <a:r>
              <a:rPr lang="en-US" dirty="0"/>
              <a:t> </a:t>
            </a:r>
            <a:r>
              <a:rPr lang="en-US" b="1" dirty="0"/>
              <a:t>function</a:t>
            </a:r>
            <a:r>
              <a:rPr lang="en-US" dirty="0"/>
              <a:t>.</a:t>
            </a:r>
            <a:endParaRPr lang="pt-BR" sz="2400" b="1" dirty="0"/>
          </a:p>
          <a:p>
            <a:r>
              <a:rPr lang="pt-BR" sz="2400" b="1" dirty="0"/>
              <a:t>	eg:</a:t>
            </a:r>
            <a:r>
              <a:rPr lang="en-US" dirty="0"/>
              <a:t> li = [5, 7, 22, 97, 54, 62, 77, 23, 73, 61] </a:t>
            </a:r>
          </a:p>
          <a:p>
            <a:r>
              <a:rPr lang="en-US" dirty="0"/>
              <a:t>	        </a:t>
            </a:r>
            <a:r>
              <a:rPr lang="en-US" dirty="0" err="1"/>
              <a:t>final_list</a:t>
            </a:r>
            <a:r>
              <a:rPr lang="en-US" dirty="0"/>
              <a:t> = </a:t>
            </a:r>
            <a:r>
              <a:rPr lang="en-US" b="1" dirty="0"/>
              <a:t>list</a:t>
            </a:r>
            <a:r>
              <a:rPr lang="en-US" dirty="0"/>
              <a:t>(</a:t>
            </a:r>
            <a:r>
              <a:rPr lang="en-US" b="1" dirty="0"/>
              <a:t>filter</a:t>
            </a:r>
            <a:r>
              <a:rPr lang="en-US" dirty="0"/>
              <a:t>(</a:t>
            </a:r>
            <a:r>
              <a:rPr lang="en-US" b="1" dirty="0"/>
              <a:t>lambda</a:t>
            </a:r>
            <a:r>
              <a:rPr lang="en-US" dirty="0"/>
              <a:t> x: (x%2 != 0) , </a:t>
            </a:r>
            <a:r>
              <a:rPr lang="en-US" b="1" dirty="0"/>
              <a:t>li</a:t>
            </a:r>
            <a:r>
              <a:rPr lang="en-US" dirty="0"/>
              <a:t>)) </a:t>
            </a:r>
          </a:p>
          <a:p>
            <a:r>
              <a:rPr lang="en-US" dirty="0"/>
              <a:t>	        print(</a:t>
            </a:r>
            <a:r>
              <a:rPr lang="en-US" dirty="0" err="1"/>
              <a:t>final_list</a:t>
            </a:r>
            <a:r>
              <a:rPr lang="en-US" dirty="0"/>
              <a:t>)</a:t>
            </a:r>
          </a:p>
          <a:p>
            <a:endParaRPr lang="en-US" sz="2400" b="1" dirty="0"/>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69F3939F-F797-41FC-A460-98D1FA3A09A9}"/>
                  </a:ext>
                </a:extLst>
              </p14:cNvPr>
              <p14:cNvContentPartPr/>
              <p14:nvPr/>
            </p14:nvContentPartPr>
            <p14:xfrm>
              <a:off x="3610232" y="4185078"/>
              <a:ext cx="360" cy="360"/>
            </p14:xfrm>
          </p:contentPart>
        </mc:Choice>
        <mc:Fallback xmlns="">
          <p:pic>
            <p:nvPicPr>
              <p:cNvPr id="6" name="Ink 5">
                <a:extLst>
                  <a:ext uri="{FF2B5EF4-FFF2-40B4-BE49-F238E27FC236}">
                    <a16:creationId xmlns:a16="http://schemas.microsoft.com/office/drawing/2014/main" id="{69F3939F-F797-41FC-A460-98D1FA3A09A9}"/>
                  </a:ext>
                </a:extLst>
              </p:cNvPr>
              <p:cNvPicPr/>
              <p:nvPr/>
            </p:nvPicPr>
            <p:blipFill>
              <a:blip r:embed="rId3"/>
              <a:stretch>
                <a:fillRect/>
              </a:stretch>
            </p:blipFill>
            <p:spPr>
              <a:xfrm>
                <a:off x="3601592" y="4176078"/>
                <a:ext cx="18000" cy="18000"/>
              </a:xfrm>
              <a:prstGeom prst="rect">
                <a:avLst/>
              </a:prstGeom>
            </p:spPr>
          </p:pic>
        </mc:Fallback>
      </mc:AlternateContent>
    </p:spTree>
    <p:extLst>
      <p:ext uri="{BB962C8B-B14F-4D97-AF65-F5344CB8AC3E}">
        <p14:creationId xmlns:p14="http://schemas.microsoft.com/office/powerpoint/2010/main" val="304292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OOPS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42</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2846896" y="136525"/>
            <a:ext cx="9068584" cy="6832640"/>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Python Classes/Objects</a:t>
            </a:r>
          </a:p>
          <a:p>
            <a:endParaRPr lang="en-US" sz="2400" b="1" dirty="0"/>
          </a:p>
          <a:p>
            <a:r>
              <a:rPr lang="en-US" dirty="0"/>
              <a:t>Python is an </a:t>
            </a:r>
            <a:r>
              <a:rPr lang="en-US" i="1" dirty="0"/>
              <a:t>object oriented programming language</a:t>
            </a:r>
            <a:r>
              <a:rPr lang="en-US" dirty="0"/>
              <a:t>. Almost everything in Python is an </a:t>
            </a:r>
            <a:r>
              <a:rPr lang="en-US" i="1" dirty="0"/>
              <a:t>object</a:t>
            </a:r>
            <a:r>
              <a:rPr lang="en-US" dirty="0"/>
              <a:t>, with its </a:t>
            </a:r>
            <a:r>
              <a:rPr lang="en-US" i="1" dirty="0"/>
              <a:t>properties</a:t>
            </a:r>
            <a:r>
              <a:rPr lang="en-US" dirty="0"/>
              <a:t> and </a:t>
            </a:r>
            <a:r>
              <a:rPr lang="en-US" i="1" dirty="0"/>
              <a:t>methods</a:t>
            </a:r>
            <a:r>
              <a:rPr lang="en-US" dirty="0"/>
              <a:t>.</a:t>
            </a:r>
          </a:p>
          <a:p>
            <a:r>
              <a:rPr lang="en-US" dirty="0"/>
              <a:t>		</a:t>
            </a:r>
            <a:r>
              <a:rPr lang="en-US" b="1" dirty="0">
                <a:solidFill>
                  <a:srgbClr val="FF0000"/>
                </a:solidFill>
              </a:rPr>
              <a:t>class</a:t>
            </a:r>
            <a:r>
              <a:rPr lang="en-US" dirty="0"/>
              <a:t> </a:t>
            </a:r>
            <a:r>
              <a:rPr lang="en-US" dirty="0" err="1"/>
              <a:t>TestClass</a:t>
            </a:r>
            <a:r>
              <a:rPr lang="en-US" b="1" dirty="0">
                <a:solidFill>
                  <a:srgbClr val="FF0000"/>
                </a:solidFill>
              </a:rPr>
              <a:t>:</a:t>
            </a:r>
          </a:p>
          <a:p>
            <a:r>
              <a:rPr lang="en-US" dirty="0"/>
              <a:t>		      x=10</a:t>
            </a:r>
          </a:p>
          <a:p>
            <a:endParaRPr lang="en-US" sz="2400" b="1" dirty="0"/>
          </a:p>
          <a:p>
            <a:r>
              <a:rPr lang="en-US" sz="2400" b="1" dirty="0"/>
              <a:t>		</a:t>
            </a:r>
            <a:r>
              <a:rPr lang="en-US" dirty="0"/>
              <a:t>c1 =</a:t>
            </a:r>
            <a:r>
              <a:rPr lang="en-US" dirty="0" err="1"/>
              <a:t>TestClass</a:t>
            </a:r>
            <a:r>
              <a:rPr lang="en-US" dirty="0"/>
              <a:t>()</a:t>
            </a:r>
          </a:p>
          <a:p>
            <a:r>
              <a:rPr lang="en-US" dirty="0"/>
              <a:t>		print(c1.x) </a:t>
            </a:r>
            <a:r>
              <a:rPr lang="en-US" dirty="0">
                <a:sym typeface="Wingdings" panose="05000000000000000000" pitchFamily="2" charset="2"/>
              </a:rPr>
              <a:t>10</a:t>
            </a: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r>
              <a:rPr lang="en-US" dirty="0">
                <a:sym typeface="Wingdings" panose="05000000000000000000" pitchFamily="2" charset="2"/>
              </a:rPr>
              <a:t>#</a:t>
            </a:r>
            <a:r>
              <a:rPr lang="en-US" b="1" dirty="0"/>
              <a:t>The</a:t>
            </a:r>
            <a:r>
              <a:rPr lang="en-US" dirty="0"/>
              <a:t> </a:t>
            </a:r>
            <a:r>
              <a:rPr lang="en-US" b="1" dirty="0">
                <a:solidFill>
                  <a:srgbClr val="FF0000"/>
                </a:solidFill>
              </a:rPr>
              <a:t>__init</a:t>
            </a:r>
            <a:r>
              <a:rPr lang="en-US" dirty="0">
                <a:solidFill>
                  <a:srgbClr val="FF0000"/>
                </a:solidFill>
              </a:rPr>
              <a:t>__(self)</a:t>
            </a:r>
            <a:r>
              <a:rPr lang="en-US" b="1" dirty="0">
                <a:solidFill>
                  <a:srgbClr val="FF0000"/>
                </a:solidFill>
              </a:rPr>
              <a:t> </a:t>
            </a:r>
            <a:r>
              <a:rPr lang="en-US" b="1" dirty="0"/>
              <a:t>Function</a:t>
            </a:r>
          </a:p>
          <a:p>
            <a:r>
              <a:rPr lang="en-US" dirty="0"/>
              <a:t>All classes have a function called __init__(), which is always executed when the class is </a:t>
            </a:r>
            <a:r>
              <a:rPr lang="en-US" i="1" dirty="0"/>
              <a:t>being initiated</a:t>
            </a:r>
          </a:p>
          <a:p>
            <a:endParaRPr lang="en-US" i="1" dirty="0"/>
          </a:p>
          <a:p>
            <a:r>
              <a:rPr lang="en-US" i="1" dirty="0"/>
              <a:t>#</a:t>
            </a:r>
            <a:r>
              <a:rPr lang="en-US" b="1" dirty="0"/>
              <a:t>Self Parameter</a:t>
            </a:r>
          </a:p>
          <a:p>
            <a:r>
              <a:rPr lang="en-US" i="1" dirty="0"/>
              <a:t>The self parameter is a reference to the current instance of the class, and is used to access variables that belong to the class.[its name can be anything but should be 1</a:t>
            </a:r>
            <a:r>
              <a:rPr lang="en-US" i="1" baseline="30000" dirty="0"/>
              <a:t>st</a:t>
            </a:r>
            <a:r>
              <a:rPr lang="en-US" i="1" dirty="0"/>
              <a:t> parameter]</a:t>
            </a:r>
          </a:p>
          <a:p>
            <a:r>
              <a:rPr lang="en-US" i="1" dirty="0"/>
              <a:t>#</a:t>
            </a:r>
            <a:r>
              <a:rPr lang="en-US" b="1" dirty="0"/>
              <a:t>Delete Object Properties and Object</a:t>
            </a:r>
          </a:p>
          <a:p>
            <a:r>
              <a:rPr lang="en-US" dirty="0"/>
              <a:t>we can delete properties on Object and the Object itself by Using </a:t>
            </a:r>
            <a:r>
              <a:rPr lang="en-US" b="1" dirty="0">
                <a:solidFill>
                  <a:srgbClr val="FF0000"/>
                </a:solidFill>
              </a:rPr>
              <a:t>del</a:t>
            </a:r>
            <a:r>
              <a:rPr lang="en-US" b="1" dirty="0"/>
              <a:t> </a:t>
            </a:r>
            <a:r>
              <a:rPr lang="en-US" dirty="0"/>
              <a:t>keyword</a:t>
            </a:r>
            <a:endParaRPr lang="en-US" i="1" dirty="0"/>
          </a:p>
          <a:p>
            <a:endParaRPr lang="en-US" dirty="0"/>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69F3939F-F797-41FC-A460-98D1FA3A09A9}"/>
                  </a:ext>
                </a:extLst>
              </p14:cNvPr>
              <p14:cNvContentPartPr/>
              <p14:nvPr/>
            </p14:nvContentPartPr>
            <p14:xfrm>
              <a:off x="3610232" y="4185078"/>
              <a:ext cx="360" cy="360"/>
            </p14:xfrm>
          </p:contentPart>
        </mc:Choice>
        <mc:Fallback xmlns="">
          <p:pic>
            <p:nvPicPr>
              <p:cNvPr id="6" name="Ink 5">
                <a:extLst>
                  <a:ext uri="{FF2B5EF4-FFF2-40B4-BE49-F238E27FC236}">
                    <a16:creationId xmlns:a16="http://schemas.microsoft.com/office/drawing/2014/main" id="{69F3939F-F797-41FC-A460-98D1FA3A09A9}"/>
                  </a:ext>
                </a:extLst>
              </p:cNvPr>
              <p:cNvPicPr/>
              <p:nvPr/>
            </p:nvPicPr>
            <p:blipFill>
              <a:blip r:embed="rId3"/>
              <a:stretch>
                <a:fillRect/>
              </a:stretch>
            </p:blipFill>
            <p:spPr>
              <a:xfrm>
                <a:off x="3601592" y="4176078"/>
                <a:ext cx="18000" cy="18000"/>
              </a:xfrm>
              <a:prstGeom prst="rect">
                <a:avLst/>
              </a:prstGeom>
            </p:spPr>
          </p:pic>
        </mc:Fallback>
      </mc:AlternateContent>
      <p:sp>
        <p:nvSpPr>
          <p:cNvPr id="2" name="Right Brace 1">
            <a:extLst>
              <a:ext uri="{FF2B5EF4-FFF2-40B4-BE49-F238E27FC236}">
                <a16:creationId xmlns:a16="http://schemas.microsoft.com/office/drawing/2014/main" id="{21420ABE-AF9E-4219-9134-FF27A5A03AEF}"/>
              </a:ext>
            </a:extLst>
          </p:cNvPr>
          <p:cNvSpPr/>
          <p:nvPr/>
        </p:nvSpPr>
        <p:spPr>
          <a:xfrm>
            <a:off x="6513922" y="1487272"/>
            <a:ext cx="480767" cy="52063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425BF675-EA0E-4E34-B584-BC7B15E72702}"/>
              </a:ext>
            </a:extLst>
          </p:cNvPr>
          <p:cNvSpPr/>
          <p:nvPr/>
        </p:nvSpPr>
        <p:spPr>
          <a:xfrm>
            <a:off x="7299489" y="1515552"/>
            <a:ext cx="2265574" cy="5206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Class definition</a:t>
            </a:r>
          </a:p>
        </p:txBody>
      </p:sp>
      <p:sp>
        <p:nvSpPr>
          <p:cNvPr id="9" name="Right Brace 8">
            <a:extLst>
              <a:ext uri="{FF2B5EF4-FFF2-40B4-BE49-F238E27FC236}">
                <a16:creationId xmlns:a16="http://schemas.microsoft.com/office/drawing/2014/main" id="{52AAB8AF-0FE9-476E-B067-E594420A9843}"/>
              </a:ext>
            </a:extLst>
          </p:cNvPr>
          <p:cNvSpPr/>
          <p:nvPr/>
        </p:nvSpPr>
        <p:spPr>
          <a:xfrm>
            <a:off x="6513922" y="2422097"/>
            <a:ext cx="480767" cy="52063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a:extLst>
              <a:ext uri="{FF2B5EF4-FFF2-40B4-BE49-F238E27FC236}">
                <a16:creationId xmlns:a16="http://schemas.microsoft.com/office/drawing/2014/main" id="{6B0395A8-DA6A-4E99-B3B9-4819292CA5D1}"/>
              </a:ext>
            </a:extLst>
          </p:cNvPr>
          <p:cNvSpPr/>
          <p:nvPr/>
        </p:nvSpPr>
        <p:spPr>
          <a:xfrm>
            <a:off x="7299489" y="2317991"/>
            <a:ext cx="2265574" cy="5206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Object creation</a:t>
            </a:r>
          </a:p>
        </p:txBody>
      </p:sp>
    </p:spTree>
    <p:extLst>
      <p:ext uri="{BB962C8B-B14F-4D97-AF65-F5344CB8AC3E}">
        <p14:creationId xmlns:p14="http://schemas.microsoft.com/office/powerpoint/2010/main" val="3101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Modules &amp;Packages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43</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2846896" y="136525"/>
            <a:ext cx="9068584" cy="4985980"/>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Python Modules and Packages</a:t>
            </a:r>
          </a:p>
          <a:p>
            <a:endParaRPr lang="en-US" sz="2400" b="1" dirty="0"/>
          </a:p>
          <a:p>
            <a:pPr lvl="0"/>
            <a:r>
              <a:rPr lang="en-US" dirty="0"/>
              <a:t>Any text file with the </a:t>
            </a:r>
            <a:r>
              <a:rPr lang="en-US" b="1" dirty="0"/>
              <a:t>.py</a:t>
            </a:r>
            <a:r>
              <a:rPr lang="en-US" dirty="0"/>
              <a:t> extension containing Python code is basically a </a:t>
            </a:r>
            <a:r>
              <a:rPr lang="en-US" b="1" dirty="0"/>
              <a:t>module</a:t>
            </a:r>
            <a:r>
              <a:rPr lang="en-US" dirty="0"/>
              <a:t>. [packages] </a:t>
            </a:r>
          </a:p>
          <a:p>
            <a:pPr lvl="0"/>
            <a:r>
              <a:rPr lang="en-US" dirty="0"/>
              <a:t> </a:t>
            </a:r>
          </a:p>
          <a:p>
            <a:pPr lvl="0"/>
            <a:r>
              <a:rPr lang="en-US" b="1" dirty="0"/>
              <a:t>	Packages</a:t>
            </a:r>
            <a:r>
              <a:rPr lang="en-US" dirty="0"/>
              <a:t> =&gt; Published collections of modules [jar]</a:t>
            </a:r>
          </a:p>
          <a:p>
            <a:pPr lvl="0"/>
            <a:r>
              <a:rPr lang="en-US" dirty="0"/>
              <a:t> 		</a:t>
            </a:r>
          </a:p>
          <a:p>
            <a:pPr lvl="0"/>
            <a:r>
              <a:rPr lang="en-US" dirty="0"/>
              <a:t>	As we know, a </a:t>
            </a:r>
            <a:r>
              <a:rPr lang="en-US" b="1" u="sng" dirty="0">
                <a:hlinkClick r:id="rId2"/>
              </a:rPr>
              <a:t>module</a:t>
            </a:r>
            <a:r>
              <a:rPr lang="en-US" dirty="0"/>
              <a:t> can contain multiple objects, such as classes, functions, etc. </a:t>
            </a:r>
          </a:p>
          <a:p>
            <a:pPr lvl="0"/>
            <a:r>
              <a:rPr lang="en-US" dirty="0"/>
              <a:t>	A </a:t>
            </a:r>
            <a:r>
              <a:rPr lang="en-US" b="1" dirty="0"/>
              <a:t>package</a:t>
            </a:r>
            <a:r>
              <a:rPr lang="en-US" dirty="0"/>
              <a:t> can contain </a:t>
            </a:r>
            <a:r>
              <a:rPr lang="en-US" i="1" dirty="0"/>
              <a:t>one or more relevant modules</a:t>
            </a:r>
            <a:r>
              <a:rPr lang="en-US" dirty="0"/>
              <a:t>. </a:t>
            </a:r>
          </a:p>
          <a:p>
            <a:pPr lvl="0"/>
            <a:r>
              <a:rPr lang="en-US" dirty="0"/>
              <a:t>	</a:t>
            </a:r>
          </a:p>
          <a:p>
            <a:pPr lvl="0"/>
            <a:r>
              <a:rPr lang="en-US" b="1" dirty="0">
                <a:latin typeface="Courier New" panose="02070309020205020404" pitchFamily="49" charset="0"/>
                <a:cs typeface="Courier New" panose="02070309020205020404" pitchFamily="49" charset="0"/>
              </a:rPr>
              <a:t>	Physically, a package is actually a folder containing one 	or more module files.</a:t>
            </a:r>
          </a:p>
          <a:p>
            <a:pPr lvl="0"/>
            <a:endParaRPr lang="en-US" b="1" dirty="0">
              <a:latin typeface="Courier New" panose="02070309020205020404" pitchFamily="49" charset="0"/>
              <a:cs typeface="Courier New" panose="02070309020205020404" pitchFamily="49" charset="0"/>
            </a:endParaRPr>
          </a:p>
          <a:p>
            <a:pPr lvl="0"/>
            <a:endParaRPr lang="en-US" b="1" dirty="0">
              <a:latin typeface="Courier New" panose="02070309020205020404" pitchFamily="49" charset="0"/>
              <a:cs typeface="Courier New" panose="02070309020205020404" pitchFamily="49" charset="0"/>
            </a:endParaRPr>
          </a:p>
          <a:p>
            <a:pPr lvl="0"/>
            <a:endParaRPr lang="en-US" b="1" dirty="0">
              <a:latin typeface="Courier New" panose="02070309020205020404" pitchFamily="49" charset="0"/>
              <a:cs typeface="Courier New" panose="02070309020205020404" pitchFamily="49" charset="0"/>
            </a:endParaRPr>
          </a:p>
          <a:p>
            <a:pPr lvl="0"/>
            <a:endParaRPr lang="en-US" b="1" dirty="0">
              <a:latin typeface="Courier New" panose="02070309020205020404" pitchFamily="49" charset="0"/>
              <a:cs typeface="Courier New" panose="02070309020205020404" pitchFamily="49" charset="0"/>
            </a:endParaRPr>
          </a:p>
          <a:p>
            <a:pPr lvl="0"/>
            <a:endParaRPr lang="en-US" b="1" dirty="0">
              <a:latin typeface="Courier New" panose="02070309020205020404" pitchFamily="49" charset="0"/>
              <a:cs typeface="Courier New" panose="02070309020205020404" pitchFamily="49" charset="0"/>
            </a:endParaRPr>
          </a:p>
          <a:p>
            <a:endParaRPr lang="en-US" dirty="0"/>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69F3939F-F797-41FC-A460-98D1FA3A09A9}"/>
                  </a:ext>
                </a:extLst>
              </p14:cNvPr>
              <p14:cNvContentPartPr/>
              <p14:nvPr/>
            </p14:nvContentPartPr>
            <p14:xfrm>
              <a:off x="3610232" y="4185078"/>
              <a:ext cx="360" cy="360"/>
            </p14:xfrm>
          </p:contentPart>
        </mc:Choice>
        <mc:Fallback xmlns="">
          <p:pic>
            <p:nvPicPr>
              <p:cNvPr id="6" name="Ink 5">
                <a:extLst>
                  <a:ext uri="{FF2B5EF4-FFF2-40B4-BE49-F238E27FC236}">
                    <a16:creationId xmlns:a16="http://schemas.microsoft.com/office/drawing/2014/main" id="{69F3939F-F797-41FC-A460-98D1FA3A09A9}"/>
                  </a:ext>
                </a:extLst>
              </p:cNvPr>
              <p:cNvPicPr/>
              <p:nvPr/>
            </p:nvPicPr>
            <p:blipFill>
              <a:blip r:embed="rId4"/>
              <a:stretch>
                <a:fillRect/>
              </a:stretch>
            </p:blipFill>
            <p:spPr>
              <a:xfrm>
                <a:off x="3601592" y="4176078"/>
                <a:ext cx="18000" cy="18000"/>
              </a:xfrm>
              <a:prstGeom prst="rect">
                <a:avLst/>
              </a:prstGeom>
            </p:spPr>
          </p:pic>
        </mc:Fallback>
      </mc:AlternateContent>
    </p:spTree>
    <p:extLst>
      <p:ext uri="{BB962C8B-B14F-4D97-AF65-F5344CB8AC3E}">
        <p14:creationId xmlns:p14="http://schemas.microsoft.com/office/powerpoint/2010/main" val="222221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Modules &amp;Packages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44</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2846896" y="136525"/>
            <a:ext cx="9068584" cy="6924973"/>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Python Modules and Packages</a:t>
            </a:r>
          </a:p>
          <a:p>
            <a:endParaRPr lang="en-US" sz="2400" b="1"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r>
              <a:rPr lang="en-US" dirty="0"/>
              <a:t>	The package folder contains a special file called </a:t>
            </a:r>
            <a:r>
              <a:rPr lang="en-US" b="1" dirty="0"/>
              <a:t>__init__.py</a:t>
            </a:r>
            <a:r>
              <a:rPr lang="en-US" dirty="0"/>
              <a:t>, which stores the 	package's content. It serves two purposes:</a:t>
            </a:r>
          </a:p>
          <a:p>
            <a:pPr lvl="0"/>
            <a:endParaRPr lang="en-US" dirty="0"/>
          </a:p>
          <a:p>
            <a:pPr lvl="0"/>
            <a:r>
              <a:rPr lang="en-US" b="1" dirty="0"/>
              <a:t>	1</a:t>
            </a:r>
            <a:r>
              <a:rPr lang="en-US" dirty="0"/>
              <a:t>. The Python interpreter recognizes a folder as the package if it	 	contains </a:t>
            </a:r>
            <a:r>
              <a:rPr lang="en-US" b="1" dirty="0"/>
              <a:t>__init__.py</a:t>
            </a:r>
            <a:r>
              <a:rPr lang="en-US" dirty="0"/>
              <a:t> file.</a:t>
            </a:r>
          </a:p>
          <a:p>
            <a:pPr lvl="0"/>
            <a:r>
              <a:rPr lang="en-US" b="1" dirty="0"/>
              <a:t>	2</a:t>
            </a:r>
            <a:r>
              <a:rPr lang="en-US" dirty="0"/>
              <a:t>. This file exposes specified resources from its modules to be imported.</a:t>
            </a:r>
          </a:p>
          <a:p>
            <a:pPr lvl="0"/>
            <a:r>
              <a:rPr lang="en-US" dirty="0"/>
              <a:t> </a:t>
            </a:r>
          </a:p>
          <a:p>
            <a:pPr lvl="0"/>
            <a:r>
              <a:rPr lang="en-US" b="1" dirty="0"/>
              <a:t>	# An empty __init__.py file makes all functions from the modules available when 	the package is imported.</a:t>
            </a:r>
            <a:endParaRPr lang="en-US" dirty="0"/>
          </a:p>
          <a:p>
            <a:pPr lvl="0"/>
            <a:r>
              <a:rPr lang="en-US" dirty="0"/>
              <a:t>	The __init__.py file is normally kept empty</a:t>
            </a:r>
          </a:p>
          <a:p>
            <a:pPr lvl="0"/>
            <a:endParaRPr lang="en-US" dirty="0"/>
          </a:p>
          <a:p>
            <a:pPr lvl="0"/>
            <a:r>
              <a:rPr lang="en-US" dirty="0"/>
              <a:t>	eg:	</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__init__.py</a:t>
            </a:r>
            <a:endParaRPr lang="en-US"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		from .functions import average, power</a:t>
            </a:r>
          </a:p>
          <a:p>
            <a:r>
              <a:rPr lang="en-US" dirty="0">
                <a:latin typeface="Courier New" panose="02070309020205020404" pitchFamily="49" charset="0"/>
                <a:cs typeface="Courier New" panose="02070309020205020404" pitchFamily="49" charset="0"/>
              </a:rPr>
              <a:t>		from .greet import </a:t>
            </a:r>
            <a:r>
              <a:rPr lang="en-US" dirty="0" err="1">
                <a:latin typeface="Courier New" panose="02070309020205020404" pitchFamily="49" charset="0"/>
                <a:cs typeface="Courier New" panose="02070309020205020404" pitchFamily="49" charset="0"/>
              </a:rPr>
              <a:t>SayHello</a:t>
            </a:r>
            <a:endParaRPr lang="en-US" dirty="0">
              <a:latin typeface="Courier New" panose="02070309020205020404" pitchFamily="49" charset="0"/>
              <a:cs typeface="Courier New" panose="02070309020205020404" pitchFamily="49" charset="0"/>
            </a:endParaRPr>
          </a:p>
          <a:p>
            <a:endParaRPr lang="en-US" dirty="0"/>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69F3939F-F797-41FC-A460-98D1FA3A09A9}"/>
                  </a:ext>
                </a:extLst>
              </p14:cNvPr>
              <p14:cNvContentPartPr/>
              <p14:nvPr/>
            </p14:nvContentPartPr>
            <p14:xfrm>
              <a:off x="3610232" y="4185078"/>
              <a:ext cx="360" cy="360"/>
            </p14:xfrm>
          </p:contentPart>
        </mc:Choice>
        <mc:Fallback xmlns="">
          <p:pic>
            <p:nvPicPr>
              <p:cNvPr id="6" name="Ink 5">
                <a:extLst>
                  <a:ext uri="{FF2B5EF4-FFF2-40B4-BE49-F238E27FC236}">
                    <a16:creationId xmlns:a16="http://schemas.microsoft.com/office/drawing/2014/main" id="{69F3939F-F797-41FC-A460-98D1FA3A09A9}"/>
                  </a:ext>
                </a:extLst>
              </p:cNvPr>
              <p:cNvPicPr/>
              <p:nvPr/>
            </p:nvPicPr>
            <p:blipFill>
              <a:blip r:embed="rId3"/>
              <a:stretch>
                <a:fillRect/>
              </a:stretch>
            </p:blipFill>
            <p:spPr>
              <a:xfrm>
                <a:off x="3601592" y="4176078"/>
                <a:ext cx="18000" cy="18000"/>
              </a:xfrm>
              <a:prstGeom prst="rect">
                <a:avLst/>
              </a:prstGeom>
            </p:spPr>
          </p:pic>
        </mc:Fallback>
      </mc:AlternateContent>
      <p:pic>
        <p:nvPicPr>
          <p:cNvPr id="8" name="Picture 7" descr="A screenshot of a cell phone&#10;&#10;Description automatically generated">
            <a:extLst>
              <a:ext uri="{FF2B5EF4-FFF2-40B4-BE49-F238E27FC236}">
                <a16:creationId xmlns:a16="http://schemas.microsoft.com/office/drawing/2014/main" id="{D68F290E-8B2A-4BC7-97F3-4A5A1403CC7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998528" y="528610"/>
            <a:ext cx="5886450" cy="2133600"/>
          </a:xfrm>
          <a:prstGeom prst="rect">
            <a:avLst/>
          </a:prstGeom>
          <a:noFill/>
          <a:ln>
            <a:noFill/>
          </a:ln>
        </p:spPr>
      </p:pic>
    </p:spTree>
    <p:extLst>
      <p:ext uri="{BB962C8B-B14F-4D97-AF65-F5344CB8AC3E}">
        <p14:creationId xmlns:p14="http://schemas.microsoft.com/office/powerpoint/2010/main" val="31866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Modules &amp;Packages</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45</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2846896" y="136525"/>
            <a:ext cx="9068584" cy="1846659"/>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Python Modules and Packages</a:t>
            </a:r>
            <a:endParaRPr lang="en-US" dirty="0"/>
          </a:p>
          <a:p>
            <a:r>
              <a:rPr lang="en-US" dirty="0"/>
              <a:t> </a:t>
            </a:r>
          </a:p>
          <a:p>
            <a:r>
              <a:rPr lang="en-US" b="1" dirty="0"/>
              <a:t>Folder Structure</a:t>
            </a:r>
            <a:r>
              <a:rPr lang="en-US" dirty="0"/>
              <a:t>:</a:t>
            </a:r>
          </a:p>
          <a:p>
            <a:r>
              <a:rPr lang="en-US" dirty="0"/>
              <a:t>Save the code as </a:t>
            </a:r>
            <a:r>
              <a:rPr lang="en-US" b="1" dirty="0"/>
              <a:t>setup.py </a:t>
            </a:r>
            <a:r>
              <a:rPr lang="en-US" dirty="0"/>
              <a:t>in the parent folder '</a:t>
            </a:r>
            <a:r>
              <a:rPr lang="en-US" dirty="0" err="1"/>
              <a:t>MyApp</a:t>
            </a:r>
            <a:r>
              <a:rPr lang="en-US" dirty="0"/>
              <a:t>’.</a:t>
            </a:r>
          </a:p>
          <a:p>
            <a:r>
              <a:rPr lang="en-US" dirty="0"/>
              <a:t>				</a:t>
            </a:r>
            <a:endParaRPr lang="en-US" b="1" dirty="0"/>
          </a:p>
          <a:p>
            <a:endParaRPr lang="en-US" dirty="0"/>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69F3939F-F797-41FC-A460-98D1FA3A09A9}"/>
                  </a:ext>
                </a:extLst>
              </p14:cNvPr>
              <p14:cNvContentPartPr/>
              <p14:nvPr/>
            </p14:nvContentPartPr>
            <p14:xfrm>
              <a:off x="3610232" y="4185078"/>
              <a:ext cx="360" cy="360"/>
            </p14:xfrm>
          </p:contentPart>
        </mc:Choice>
        <mc:Fallback xmlns="">
          <p:pic>
            <p:nvPicPr>
              <p:cNvPr id="6" name="Ink 5">
                <a:extLst>
                  <a:ext uri="{FF2B5EF4-FFF2-40B4-BE49-F238E27FC236}">
                    <a16:creationId xmlns:a16="http://schemas.microsoft.com/office/drawing/2014/main" id="{69F3939F-F797-41FC-A460-98D1FA3A09A9}"/>
                  </a:ext>
                </a:extLst>
              </p:cNvPr>
              <p:cNvPicPr/>
              <p:nvPr/>
            </p:nvPicPr>
            <p:blipFill>
              <a:blip r:embed="rId3"/>
              <a:stretch>
                <a:fillRect/>
              </a:stretch>
            </p:blipFill>
            <p:spPr>
              <a:xfrm>
                <a:off x="3601592" y="4176078"/>
                <a:ext cx="18000" cy="18000"/>
              </a:xfrm>
              <a:prstGeom prst="rect">
                <a:avLst/>
              </a:prstGeom>
            </p:spPr>
          </p:pic>
        </mc:Fallback>
      </mc:AlternateContent>
      <p:pic>
        <p:nvPicPr>
          <p:cNvPr id="4" name="Picture 3">
            <a:extLst>
              <a:ext uri="{FF2B5EF4-FFF2-40B4-BE49-F238E27FC236}">
                <a16:creationId xmlns:a16="http://schemas.microsoft.com/office/drawing/2014/main" id="{CE68FC1D-84FD-4860-B075-92A46D55B5A2}"/>
              </a:ext>
            </a:extLst>
          </p:cNvPr>
          <p:cNvPicPr>
            <a:picLocks noChangeAspect="1"/>
          </p:cNvPicPr>
          <p:nvPr/>
        </p:nvPicPr>
        <p:blipFill>
          <a:blip r:embed="rId4"/>
          <a:stretch>
            <a:fillRect/>
          </a:stretch>
        </p:blipFill>
        <p:spPr>
          <a:xfrm>
            <a:off x="3610232" y="1487272"/>
            <a:ext cx="2857500" cy="2438400"/>
          </a:xfrm>
          <a:prstGeom prst="rect">
            <a:avLst/>
          </a:prstGeom>
        </p:spPr>
      </p:pic>
      <p:sp>
        <p:nvSpPr>
          <p:cNvPr id="7" name="TextBox 6">
            <a:extLst>
              <a:ext uri="{FF2B5EF4-FFF2-40B4-BE49-F238E27FC236}">
                <a16:creationId xmlns:a16="http://schemas.microsoft.com/office/drawing/2014/main" id="{CE5F7D91-5A10-49F1-A83D-A7C4A70AD9EC}"/>
              </a:ext>
            </a:extLst>
          </p:cNvPr>
          <p:cNvSpPr txBox="1"/>
          <p:nvPr/>
        </p:nvSpPr>
        <p:spPr>
          <a:xfrm>
            <a:off x="6640255" y="1487273"/>
            <a:ext cx="3169668" cy="1754326"/>
          </a:xfrm>
          <a:prstGeom prst="rect">
            <a:avLst/>
          </a:prstGeom>
          <a:noFill/>
        </p:spPr>
        <p:txBody>
          <a:bodyPr wrap="square" rtlCol="0">
            <a:spAutoFit/>
          </a:bodyPr>
          <a:lstStyle/>
          <a:p>
            <a:r>
              <a:rPr lang="en-US" b="1" dirty="0"/>
              <a:t>Install a Package Globally</a:t>
            </a:r>
          </a:p>
          <a:p>
            <a:r>
              <a:rPr lang="en-US" dirty="0"/>
              <a:t>Once a package is created, it can be installed for system wide use by running the setup script. The script calls setup() function from </a:t>
            </a:r>
            <a:r>
              <a:rPr lang="en-US" dirty="0" err="1"/>
              <a:t>setuptools</a:t>
            </a:r>
            <a:r>
              <a:rPr lang="en-US" dirty="0"/>
              <a:t> module.</a:t>
            </a:r>
          </a:p>
        </p:txBody>
      </p:sp>
      <p:sp>
        <p:nvSpPr>
          <p:cNvPr id="11" name="TextBox 10">
            <a:extLst>
              <a:ext uri="{FF2B5EF4-FFF2-40B4-BE49-F238E27FC236}">
                <a16:creationId xmlns:a16="http://schemas.microsoft.com/office/drawing/2014/main" id="{B9F16AC1-620B-4A15-9BE8-8F7615D20864}"/>
              </a:ext>
            </a:extLst>
          </p:cNvPr>
          <p:cNvSpPr txBox="1"/>
          <p:nvPr/>
        </p:nvSpPr>
        <p:spPr>
          <a:xfrm>
            <a:off x="3610231" y="3925672"/>
            <a:ext cx="3327281" cy="2462213"/>
          </a:xfrm>
          <a:prstGeom prst="rect">
            <a:avLst/>
          </a:prstGeom>
          <a:noFill/>
        </p:spPr>
        <p:txBody>
          <a:bodyPr wrap="square" rtlCol="0">
            <a:spAutoFit/>
          </a:bodyPr>
          <a:lstStyle/>
          <a:p>
            <a:r>
              <a:rPr lang="en-US" sz="1600" b="1" dirty="0">
                <a:latin typeface="Roboto" panose="02000000000000000000" pitchFamily="2" charset="0"/>
                <a:ea typeface="Roboto" panose="02000000000000000000" pitchFamily="2" charset="0"/>
                <a:cs typeface="Roboto" panose="02000000000000000000" pitchFamily="2" charset="0"/>
              </a:rPr>
              <a:t>setup.py</a:t>
            </a:r>
          </a:p>
          <a:p>
            <a:r>
              <a:rPr lang="en-US" sz="1200" dirty="0">
                <a:latin typeface="Roboto" panose="02000000000000000000" pitchFamily="2" charset="0"/>
                <a:ea typeface="Roboto" panose="02000000000000000000" pitchFamily="2" charset="0"/>
                <a:cs typeface="Roboto" panose="02000000000000000000" pitchFamily="2" charset="0"/>
              </a:rPr>
              <a:t>from </a:t>
            </a:r>
            <a:r>
              <a:rPr lang="en-US" sz="1200" dirty="0" err="1">
                <a:latin typeface="Roboto" panose="02000000000000000000" pitchFamily="2" charset="0"/>
                <a:ea typeface="Roboto" panose="02000000000000000000" pitchFamily="2" charset="0"/>
                <a:cs typeface="Roboto" panose="02000000000000000000" pitchFamily="2" charset="0"/>
              </a:rPr>
              <a:t>setuptools</a:t>
            </a:r>
            <a:r>
              <a:rPr lang="en-US" sz="1200" dirty="0">
                <a:latin typeface="Roboto" panose="02000000000000000000" pitchFamily="2" charset="0"/>
                <a:ea typeface="Roboto" panose="02000000000000000000" pitchFamily="2" charset="0"/>
                <a:cs typeface="Roboto" panose="02000000000000000000" pitchFamily="2" charset="0"/>
              </a:rPr>
              <a:t> import setup</a:t>
            </a:r>
          </a:p>
          <a:p>
            <a:r>
              <a:rPr lang="en-US" sz="1200" dirty="0">
                <a:latin typeface="Roboto" panose="02000000000000000000" pitchFamily="2" charset="0"/>
                <a:ea typeface="Roboto" panose="02000000000000000000" pitchFamily="2" charset="0"/>
                <a:cs typeface="Roboto" panose="02000000000000000000" pitchFamily="2" charset="0"/>
              </a:rPr>
              <a:t>setup(name='</a:t>
            </a:r>
            <a:r>
              <a:rPr lang="en-US" sz="1200" dirty="0" err="1">
                <a:latin typeface="Roboto" panose="02000000000000000000" pitchFamily="2" charset="0"/>
                <a:ea typeface="Roboto" panose="02000000000000000000" pitchFamily="2" charset="0"/>
                <a:cs typeface="Roboto" panose="02000000000000000000" pitchFamily="2" charset="0"/>
              </a:rPr>
              <a:t>mypackage</a:t>
            </a:r>
            <a:r>
              <a:rPr lang="en-US" sz="1200" dirty="0">
                <a:latin typeface="Roboto" panose="02000000000000000000" pitchFamily="2" charset="0"/>
                <a:ea typeface="Roboto" panose="02000000000000000000" pitchFamily="2" charset="0"/>
                <a:cs typeface="Roboto" panose="02000000000000000000" pitchFamily="2" charset="0"/>
              </a:rPr>
              <a:t>',</a:t>
            </a:r>
          </a:p>
          <a:p>
            <a:r>
              <a:rPr lang="en-US" sz="1200" dirty="0">
                <a:latin typeface="Roboto" panose="02000000000000000000" pitchFamily="2" charset="0"/>
                <a:ea typeface="Roboto" panose="02000000000000000000" pitchFamily="2" charset="0"/>
                <a:cs typeface="Roboto" panose="02000000000000000000" pitchFamily="2" charset="0"/>
              </a:rPr>
              <a:t>version='0.1',</a:t>
            </a:r>
          </a:p>
          <a:p>
            <a:r>
              <a:rPr lang="en-US" sz="1200" dirty="0">
                <a:latin typeface="Roboto" panose="02000000000000000000" pitchFamily="2" charset="0"/>
                <a:ea typeface="Roboto" panose="02000000000000000000" pitchFamily="2" charset="0"/>
                <a:cs typeface="Roboto" panose="02000000000000000000" pitchFamily="2" charset="0"/>
              </a:rPr>
              <a:t>description='Testing installation of Package',</a:t>
            </a:r>
          </a:p>
          <a:p>
            <a:r>
              <a:rPr lang="en-US" sz="1200" dirty="0" err="1">
                <a:latin typeface="Roboto" panose="02000000000000000000" pitchFamily="2" charset="0"/>
                <a:ea typeface="Roboto" panose="02000000000000000000" pitchFamily="2" charset="0"/>
                <a:cs typeface="Roboto" panose="02000000000000000000" pitchFamily="2" charset="0"/>
              </a:rPr>
              <a:t>url</a:t>
            </a:r>
            <a:r>
              <a:rPr lang="en-US" sz="1200" dirty="0">
                <a:latin typeface="Roboto" panose="02000000000000000000" pitchFamily="2" charset="0"/>
                <a:ea typeface="Roboto" panose="02000000000000000000" pitchFamily="2" charset="0"/>
                <a:cs typeface="Roboto" panose="02000000000000000000" pitchFamily="2" charset="0"/>
              </a:rPr>
              <a:t>='#',</a:t>
            </a:r>
          </a:p>
          <a:p>
            <a:r>
              <a:rPr lang="en-US" sz="1200" dirty="0">
                <a:latin typeface="Roboto" panose="02000000000000000000" pitchFamily="2" charset="0"/>
                <a:ea typeface="Roboto" panose="02000000000000000000" pitchFamily="2" charset="0"/>
                <a:cs typeface="Roboto" panose="02000000000000000000" pitchFamily="2" charset="0"/>
              </a:rPr>
              <a:t>author='shivesh',</a:t>
            </a:r>
          </a:p>
          <a:p>
            <a:r>
              <a:rPr lang="en-US" sz="1200" dirty="0" err="1">
                <a:latin typeface="Roboto" panose="02000000000000000000" pitchFamily="2" charset="0"/>
                <a:ea typeface="Roboto" panose="02000000000000000000" pitchFamily="2" charset="0"/>
                <a:cs typeface="Roboto" panose="02000000000000000000" pitchFamily="2" charset="0"/>
              </a:rPr>
              <a:t>author_email</a:t>
            </a:r>
            <a:r>
              <a:rPr lang="en-US" sz="1200" dirty="0">
                <a:latin typeface="Roboto" panose="02000000000000000000" pitchFamily="2" charset="0"/>
                <a:ea typeface="Roboto" panose="02000000000000000000" pitchFamily="2" charset="0"/>
                <a:cs typeface="Roboto" panose="02000000000000000000" pitchFamily="2" charset="0"/>
              </a:rPr>
              <a:t>='skumar@gmail.com',</a:t>
            </a:r>
          </a:p>
          <a:p>
            <a:r>
              <a:rPr lang="en-US" sz="1200" dirty="0">
                <a:latin typeface="Roboto" panose="02000000000000000000" pitchFamily="2" charset="0"/>
                <a:ea typeface="Roboto" panose="02000000000000000000" pitchFamily="2" charset="0"/>
                <a:cs typeface="Roboto" panose="02000000000000000000" pitchFamily="2" charset="0"/>
              </a:rPr>
              <a:t>license='MIT',</a:t>
            </a:r>
          </a:p>
          <a:p>
            <a:r>
              <a:rPr lang="en-US" sz="1200" dirty="0">
                <a:latin typeface="Roboto" panose="02000000000000000000" pitchFamily="2" charset="0"/>
                <a:ea typeface="Roboto" panose="02000000000000000000" pitchFamily="2" charset="0"/>
                <a:cs typeface="Roboto" panose="02000000000000000000" pitchFamily="2" charset="0"/>
              </a:rPr>
              <a:t>packages=['</a:t>
            </a:r>
            <a:r>
              <a:rPr lang="en-US" sz="1200" dirty="0" err="1">
                <a:latin typeface="Roboto" panose="02000000000000000000" pitchFamily="2" charset="0"/>
                <a:ea typeface="Roboto" panose="02000000000000000000" pitchFamily="2" charset="0"/>
                <a:cs typeface="Roboto" panose="02000000000000000000" pitchFamily="2" charset="0"/>
              </a:rPr>
              <a:t>mypackage</a:t>
            </a:r>
            <a:r>
              <a:rPr lang="en-US" sz="1200" dirty="0">
                <a:latin typeface="Roboto" panose="02000000000000000000" pitchFamily="2" charset="0"/>
                <a:ea typeface="Roboto" panose="02000000000000000000" pitchFamily="2" charset="0"/>
                <a:cs typeface="Roboto" panose="02000000000000000000" pitchFamily="2" charset="0"/>
              </a:rPr>
              <a:t>'],</a:t>
            </a:r>
          </a:p>
          <a:p>
            <a:r>
              <a:rPr lang="en-US" sz="1200" dirty="0" err="1">
                <a:latin typeface="Roboto" panose="02000000000000000000" pitchFamily="2" charset="0"/>
                <a:ea typeface="Roboto" panose="02000000000000000000" pitchFamily="2" charset="0"/>
                <a:cs typeface="Roboto" panose="02000000000000000000" pitchFamily="2" charset="0"/>
              </a:rPr>
              <a:t>zip_safe</a:t>
            </a:r>
            <a:r>
              <a:rPr lang="en-US" sz="1200" dirty="0">
                <a:latin typeface="Roboto" panose="02000000000000000000" pitchFamily="2" charset="0"/>
                <a:ea typeface="Roboto" panose="02000000000000000000" pitchFamily="2" charset="0"/>
                <a:cs typeface="Roboto" panose="02000000000000000000" pitchFamily="2" charset="0"/>
              </a:rPr>
              <a:t>=False)</a:t>
            </a:r>
          </a:p>
          <a:p>
            <a:endParaRPr lang="en-US" dirty="0"/>
          </a:p>
        </p:txBody>
      </p:sp>
    </p:spTree>
    <p:extLst>
      <p:ext uri="{BB962C8B-B14F-4D97-AF65-F5344CB8AC3E}">
        <p14:creationId xmlns:p14="http://schemas.microsoft.com/office/powerpoint/2010/main" val="116639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PIP</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46</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610232" y="136525"/>
            <a:ext cx="8305248" cy="5724644"/>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PIP</a:t>
            </a:r>
            <a:endParaRPr lang="en-US" dirty="0"/>
          </a:p>
          <a:p>
            <a:endParaRPr lang="en-US" dirty="0"/>
          </a:p>
          <a:p>
            <a:r>
              <a:rPr lang="en-US" dirty="0"/>
              <a:t>PIP is a package manager for Python packages [Included by default from Python 3.4 or later]</a:t>
            </a:r>
            <a:endParaRPr lang="en-US" b="1" dirty="0"/>
          </a:p>
          <a:p>
            <a:r>
              <a:rPr lang="en-US" b="1" dirty="0"/>
              <a:t>&gt;&gt;pip install</a:t>
            </a:r>
          </a:p>
          <a:p>
            <a:r>
              <a:rPr lang="en-US" b="1" dirty="0"/>
              <a:t>&gt;&gt;pip uninstall</a:t>
            </a:r>
          </a:p>
          <a:p>
            <a:r>
              <a:rPr lang="en-US" b="1" dirty="0"/>
              <a:t>&gt;&gt;pip list </a:t>
            </a:r>
            <a:r>
              <a:rPr lang="en-US" dirty="0">
                <a:sym typeface="Wingdings" panose="05000000000000000000" pitchFamily="2" charset="2"/>
              </a:rPr>
              <a:t></a:t>
            </a:r>
            <a:r>
              <a:rPr lang="en-US" dirty="0"/>
              <a:t> list all installed packages on the system</a:t>
            </a:r>
          </a:p>
          <a:p>
            <a:r>
              <a:rPr lang="en-US" dirty="0"/>
              <a:t> </a:t>
            </a:r>
          </a:p>
          <a:p>
            <a:r>
              <a:rPr lang="en-US" dirty="0"/>
              <a:t>we may also publish the package for public use. </a:t>
            </a:r>
          </a:p>
          <a:p>
            <a:r>
              <a:rPr lang="en-US" b="1" dirty="0" err="1"/>
              <a:t>PyPI</a:t>
            </a:r>
            <a:r>
              <a:rPr lang="en-US" dirty="0"/>
              <a:t> (stands for Python Package Index) is a repository of Python packages and is hosted at </a:t>
            </a:r>
            <a:r>
              <a:rPr lang="en-US" u="sng" dirty="0">
                <a:hlinkClick r:id="rId2"/>
              </a:rPr>
              <a:t>https://pypi.org/</a:t>
            </a:r>
            <a:endParaRPr lang="en-US" dirty="0"/>
          </a:p>
          <a:p>
            <a:r>
              <a:rPr lang="en-US" dirty="0"/>
              <a:t>				</a:t>
            </a:r>
            <a:endParaRPr lang="en-US" b="1" dirty="0"/>
          </a:p>
          <a:p>
            <a:r>
              <a:rPr lang="en-US" b="1" dirty="0"/>
              <a:t>command to install globally: </a:t>
            </a:r>
          </a:p>
          <a:p>
            <a:r>
              <a:rPr lang="en-US" dirty="0"/>
              <a:t>D:\MyApp&gt;pip install . </a:t>
            </a:r>
          </a:p>
          <a:p>
            <a:r>
              <a:rPr lang="en-US" b="1" dirty="0"/>
              <a:t>&gt;&gt;pip install &lt;package name&gt;</a:t>
            </a:r>
          </a:p>
          <a:p>
            <a:r>
              <a:rPr lang="en-US" b="1" dirty="0"/>
              <a:t>$ pip install </a:t>
            </a:r>
            <a:r>
              <a:rPr lang="en-US" b="1" dirty="0" err="1"/>
              <a:t>SomePackage</a:t>
            </a:r>
            <a:r>
              <a:rPr lang="en-US" b="1" dirty="0"/>
              <a:t>            # latest version</a:t>
            </a:r>
          </a:p>
          <a:p>
            <a:r>
              <a:rPr lang="en-US" b="1" dirty="0"/>
              <a:t>$ pip install </a:t>
            </a:r>
            <a:r>
              <a:rPr lang="en-US" b="1" dirty="0" err="1"/>
              <a:t>SomePackage</a:t>
            </a:r>
            <a:r>
              <a:rPr lang="en-US" b="1" dirty="0"/>
              <a:t>==1.0.4     # specific version</a:t>
            </a:r>
          </a:p>
          <a:p>
            <a:r>
              <a:rPr lang="en-US" b="1" dirty="0"/>
              <a:t>$ pip install '</a:t>
            </a:r>
            <a:r>
              <a:rPr lang="en-US" b="1" dirty="0" err="1"/>
              <a:t>SomePackage</a:t>
            </a:r>
            <a:r>
              <a:rPr lang="en-US" b="1" dirty="0"/>
              <a:t>&gt;=1.0.4'     # minimum version</a:t>
            </a:r>
          </a:p>
          <a:p>
            <a:endParaRPr lang="en-US" b="1" dirty="0"/>
          </a:p>
          <a:p>
            <a:endParaRPr lang="en-US" dirty="0"/>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69F3939F-F797-41FC-A460-98D1FA3A09A9}"/>
                  </a:ext>
                </a:extLst>
              </p14:cNvPr>
              <p14:cNvContentPartPr/>
              <p14:nvPr/>
            </p14:nvContentPartPr>
            <p14:xfrm>
              <a:off x="3610232" y="4185078"/>
              <a:ext cx="360" cy="360"/>
            </p14:xfrm>
          </p:contentPart>
        </mc:Choice>
        <mc:Fallback xmlns="">
          <p:pic>
            <p:nvPicPr>
              <p:cNvPr id="6" name="Ink 5">
                <a:extLst>
                  <a:ext uri="{FF2B5EF4-FFF2-40B4-BE49-F238E27FC236}">
                    <a16:creationId xmlns:a16="http://schemas.microsoft.com/office/drawing/2014/main" id="{69F3939F-F797-41FC-A460-98D1FA3A09A9}"/>
                  </a:ext>
                </a:extLst>
              </p:cNvPr>
              <p:cNvPicPr/>
              <p:nvPr/>
            </p:nvPicPr>
            <p:blipFill>
              <a:blip r:embed="rId4"/>
              <a:stretch>
                <a:fillRect/>
              </a:stretch>
            </p:blipFill>
            <p:spPr>
              <a:xfrm>
                <a:off x="3601592" y="4176078"/>
                <a:ext cx="18000" cy="18000"/>
              </a:xfrm>
              <a:prstGeom prst="rect">
                <a:avLst/>
              </a:prstGeom>
            </p:spPr>
          </p:pic>
        </mc:Fallback>
      </mc:AlternateContent>
    </p:spTree>
    <p:extLst>
      <p:ext uri="{BB962C8B-B14F-4D97-AF65-F5344CB8AC3E}">
        <p14:creationId xmlns:p14="http://schemas.microsoft.com/office/powerpoint/2010/main" val="419067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PIP</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47</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610232" y="136525"/>
            <a:ext cx="8305248" cy="2400657"/>
          </a:xfrm>
          <a:prstGeom prst="rect">
            <a:avLst/>
          </a:prstGeom>
          <a:noFill/>
        </p:spPr>
        <p:txBody>
          <a:bodyPr wrap="square" rtlCol="0">
            <a:spAutoFit/>
          </a:bodyPr>
          <a:lstStyle/>
          <a:p>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Requirement Files</a:t>
            </a:r>
            <a:endParaRPr lang="en-US" dirty="0"/>
          </a:p>
          <a:p>
            <a:endParaRPr lang="en-US" dirty="0"/>
          </a:p>
          <a:p>
            <a:r>
              <a:rPr lang="en-US" dirty="0"/>
              <a:t>“Requirements files” are files containing </a:t>
            </a:r>
            <a:r>
              <a:rPr lang="en-US" b="1" dirty="0">
                <a:latin typeface="Courier New" panose="02070309020205020404" pitchFamily="49" charset="0"/>
                <a:cs typeface="Courier New" panose="02070309020205020404" pitchFamily="49" charset="0"/>
              </a:rPr>
              <a:t>a list of items</a:t>
            </a:r>
            <a:r>
              <a:rPr lang="en-US" dirty="0"/>
              <a:t> to be installed using </a:t>
            </a:r>
            <a:r>
              <a:rPr lang="en-US" dirty="0">
                <a:hlinkClick r:id="rId2"/>
              </a:rPr>
              <a:t>pip install</a:t>
            </a:r>
            <a:r>
              <a:rPr lang="en-US" dirty="0"/>
              <a:t> like so:</a:t>
            </a:r>
          </a:p>
          <a:p>
            <a:endParaRPr lang="en-US" dirty="0"/>
          </a:p>
          <a:p>
            <a:r>
              <a:rPr lang="en-US" dirty="0"/>
              <a:t>&gt;&gt; </a:t>
            </a:r>
            <a:r>
              <a:rPr lang="en-US" b="1" dirty="0"/>
              <a:t>pip install -r requirements.txt</a:t>
            </a:r>
          </a:p>
          <a:p>
            <a:r>
              <a:rPr lang="en-US" b="1" dirty="0"/>
              <a:t>-r</a:t>
            </a:r>
            <a:r>
              <a:rPr lang="en-US" dirty="0"/>
              <a:t> </a:t>
            </a:r>
            <a:r>
              <a:rPr lang="en-US" dirty="0">
                <a:sym typeface="Wingdings" panose="05000000000000000000" pitchFamily="2" charset="2"/>
              </a:rPr>
              <a:t></a:t>
            </a:r>
            <a:r>
              <a:rPr lang="en-US" dirty="0"/>
              <a:t> used to follow the order in the </a:t>
            </a:r>
            <a:r>
              <a:rPr lang="en-US" i="1" dirty="0"/>
              <a:t>requirement.txt</a:t>
            </a:r>
            <a:r>
              <a:rPr lang="en-US" dirty="0"/>
              <a:t> file</a:t>
            </a:r>
            <a:endParaRPr lang="en-US" b="1" dirty="0"/>
          </a:p>
          <a:p>
            <a:endParaRPr lang="en-US" dirty="0"/>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69F3939F-F797-41FC-A460-98D1FA3A09A9}"/>
                  </a:ext>
                </a:extLst>
              </p14:cNvPr>
              <p14:cNvContentPartPr/>
              <p14:nvPr/>
            </p14:nvContentPartPr>
            <p14:xfrm>
              <a:off x="3610232" y="4185078"/>
              <a:ext cx="360" cy="360"/>
            </p14:xfrm>
          </p:contentPart>
        </mc:Choice>
        <mc:Fallback xmlns="">
          <p:pic>
            <p:nvPicPr>
              <p:cNvPr id="6" name="Ink 5">
                <a:extLst>
                  <a:ext uri="{FF2B5EF4-FFF2-40B4-BE49-F238E27FC236}">
                    <a16:creationId xmlns:a16="http://schemas.microsoft.com/office/drawing/2014/main" id="{69F3939F-F797-41FC-A460-98D1FA3A09A9}"/>
                  </a:ext>
                </a:extLst>
              </p:cNvPr>
              <p:cNvPicPr/>
              <p:nvPr/>
            </p:nvPicPr>
            <p:blipFill>
              <a:blip r:embed="rId4"/>
              <a:stretch>
                <a:fillRect/>
              </a:stretch>
            </p:blipFill>
            <p:spPr>
              <a:xfrm>
                <a:off x="3601592" y="4176078"/>
                <a:ext cx="18000" cy="18000"/>
              </a:xfrm>
              <a:prstGeom prst="rect">
                <a:avLst/>
              </a:prstGeom>
            </p:spPr>
          </p:pic>
        </mc:Fallback>
      </mc:AlternateContent>
      <p:sp>
        <p:nvSpPr>
          <p:cNvPr id="4" name="TextBox 3">
            <a:extLst>
              <a:ext uri="{FF2B5EF4-FFF2-40B4-BE49-F238E27FC236}">
                <a16:creationId xmlns:a16="http://schemas.microsoft.com/office/drawing/2014/main" id="{3E084E05-0D25-45FF-8E7E-E164A0B854A0}"/>
              </a:ext>
            </a:extLst>
          </p:cNvPr>
          <p:cNvSpPr txBox="1"/>
          <p:nvPr/>
        </p:nvSpPr>
        <p:spPr>
          <a:xfrm>
            <a:off x="3756991" y="2335695"/>
            <a:ext cx="8227800" cy="4278094"/>
          </a:xfrm>
          <a:prstGeom prst="rect">
            <a:avLst/>
          </a:prstGeom>
          <a:noFill/>
        </p:spPr>
        <p:txBody>
          <a:bodyPr wrap="square" rtlCol="0">
            <a:spAutoFit/>
          </a:bodyPr>
          <a:lstStyle/>
          <a:p>
            <a:pPr algn="just"/>
            <a:r>
              <a:rPr lang="en-US" sz="1600" dirty="0"/>
              <a:t>####### </a:t>
            </a:r>
            <a:r>
              <a:rPr lang="en-US" sz="1600" b="1" dirty="0"/>
              <a:t>example-requirements.txt </a:t>
            </a:r>
            <a:r>
              <a:rPr lang="en-US" sz="1600" dirty="0"/>
              <a:t>#######</a:t>
            </a:r>
          </a:p>
          <a:p>
            <a:pPr algn="just"/>
            <a:r>
              <a:rPr lang="en-US" sz="1600" dirty="0"/>
              <a:t>#</a:t>
            </a:r>
          </a:p>
          <a:p>
            <a:pPr algn="just"/>
            <a:r>
              <a:rPr lang="en-US" sz="1600" dirty="0"/>
              <a:t>###### </a:t>
            </a:r>
            <a:r>
              <a:rPr lang="en-US" sz="1600" b="1" dirty="0"/>
              <a:t>Requirements without Version Specifiers</a:t>
            </a:r>
            <a:r>
              <a:rPr lang="en-US" sz="1600" dirty="0"/>
              <a:t> ######</a:t>
            </a:r>
          </a:p>
          <a:p>
            <a:pPr algn="just"/>
            <a:r>
              <a:rPr lang="en-US" sz="1600" dirty="0" err="1"/>
              <a:t>django</a:t>
            </a:r>
            <a:endParaRPr lang="en-US" sz="1600" dirty="0"/>
          </a:p>
          <a:p>
            <a:pPr algn="just"/>
            <a:r>
              <a:rPr lang="en-US" sz="1600" dirty="0"/>
              <a:t>beautifulsoup4</a:t>
            </a:r>
          </a:p>
          <a:p>
            <a:pPr algn="just"/>
            <a:r>
              <a:rPr lang="en-US" sz="1600" dirty="0"/>
              <a:t>#</a:t>
            </a:r>
          </a:p>
          <a:p>
            <a:pPr algn="just"/>
            <a:r>
              <a:rPr lang="en-US" sz="1600" dirty="0"/>
              <a:t>###### Requirements with Version Specifiers ######</a:t>
            </a:r>
          </a:p>
          <a:p>
            <a:pPr algn="just"/>
            <a:r>
              <a:rPr lang="en-US" sz="1600" dirty="0"/>
              <a:t>#   See https://www.python.org/dev/peps/pep-0440/#version-specifiers</a:t>
            </a:r>
          </a:p>
          <a:p>
            <a:pPr algn="just"/>
            <a:r>
              <a:rPr lang="en-US" sz="1600" b="1" dirty="0" err="1"/>
              <a:t>docopt</a:t>
            </a:r>
            <a:r>
              <a:rPr lang="en-US" sz="1600" b="1" dirty="0"/>
              <a:t> == 0.6.1             # Version Matching. Must be version 0.6.1</a:t>
            </a:r>
          </a:p>
          <a:p>
            <a:pPr algn="just"/>
            <a:r>
              <a:rPr lang="en-US" sz="1600" b="1" dirty="0"/>
              <a:t>keyring &gt;= 4.1.1            # Minimum version 4.1.1</a:t>
            </a:r>
          </a:p>
          <a:p>
            <a:pPr algn="just"/>
            <a:r>
              <a:rPr lang="en-US" sz="1600" b="1" dirty="0"/>
              <a:t>coverage != 3.5             # Version Exclusion. Anything except version 3.5</a:t>
            </a:r>
          </a:p>
          <a:p>
            <a:pPr algn="just"/>
            <a:r>
              <a:rPr lang="en-US" sz="1600" b="1" dirty="0" err="1"/>
              <a:t>Mopidy-Dirble</a:t>
            </a:r>
            <a:r>
              <a:rPr lang="en-US" sz="1600" b="1" dirty="0"/>
              <a:t> ~= 1.1        # Compatible release. Same as &gt;= 1.1, == 1.*</a:t>
            </a:r>
          </a:p>
          <a:p>
            <a:pPr algn="just"/>
            <a:r>
              <a:rPr lang="en-US" sz="1600" dirty="0"/>
              <a:t>#</a:t>
            </a:r>
          </a:p>
          <a:p>
            <a:pPr algn="just"/>
            <a:r>
              <a:rPr lang="en-US" sz="1600" dirty="0"/>
              <a:t>###### Refer to other requirements files ######</a:t>
            </a:r>
          </a:p>
          <a:p>
            <a:pPr algn="just"/>
            <a:r>
              <a:rPr lang="en-US" sz="1600" dirty="0"/>
              <a:t>-r other-requirements.txt</a:t>
            </a:r>
          </a:p>
          <a:p>
            <a:pPr algn="just"/>
            <a:r>
              <a:rPr lang="en-US" sz="1600" dirty="0"/>
              <a:t>#</a:t>
            </a:r>
          </a:p>
          <a:p>
            <a:pPr algn="just"/>
            <a:r>
              <a:rPr lang="en-US" sz="1600" dirty="0"/>
              <a:t>#</a:t>
            </a:r>
          </a:p>
        </p:txBody>
      </p:sp>
    </p:spTree>
    <p:extLst>
      <p:ext uri="{BB962C8B-B14F-4D97-AF65-F5344CB8AC3E}">
        <p14:creationId xmlns:p14="http://schemas.microsoft.com/office/powerpoint/2010/main" val="74139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500" b="1" kern="1200" dirty="0">
                <a:solidFill>
                  <a:srgbClr val="FFFFFF"/>
                </a:solidFill>
                <a:latin typeface="+mj-lt"/>
                <a:ea typeface="+mj-ea"/>
                <a:cs typeface="+mj-cs"/>
              </a:rPr>
              <a:t>PYTHON</a:t>
            </a:r>
            <a:br>
              <a:rPr lang="en-US" sz="2500" b="1" kern="1200" dirty="0">
                <a:solidFill>
                  <a:srgbClr val="FFFFFF"/>
                </a:solidFill>
                <a:latin typeface="+mj-lt"/>
                <a:ea typeface="+mj-ea"/>
                <a:cs typeface="+mj-cs"/>
              </a:rPr>
            </a:br>
            <a:r>
              <a:rPr lang="en-US" sz="2500" b="1" kern="1200" dirty="0">
                <a:solidFill>
                  <a:srgbClr val="FFFFFF"/>
                </a:solidFill>
                <a:latin typeface="+mj-lt"/>
                <a:ea typeface="+mj-ea"/>
                <a:cs typeface="+mj-cs"/>
              </a:rPr>
              <a:t>JSON</a:t>
            </a: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48</a:t>
            </a:fld>
            <a:endParaRPr lang="en-US">
              <a:solidFill>
                <a:prstClr val="black">
                  <a:tint val="75000"/>
                </a:prstClr>
              </a:solidFill>
            </a:endParaRPr>
          </a:p>
        </p:txBody>
      </p:sp>
      <p:sp>
        <p:nvSpPr>
          <p:cNvPr id="10" name="TextBox 9">
            <a:extLst>
              <a:ext uri="{FF2B5EF4-FFF2-40B4-BE49-F238E27FC236}">
                <a16:creationId xmlns:a16="http://schemas.microsoft.com/office/drawing/2014/main" id="{B27B755C-0760-49DE-82C0-97AA1802F9B3}"/>
              </a:ext>
            </a:extLst>
          </p:cNvPr>
          <p:cNvSpPr txBox="1"/>
          <p:nvPr/>
        </p:nvSpPr>
        <p:spPr>
          <a:xfrm>
            <a:off x="3610232" y="136525"/>
            <a:ext cx="8305248" cy="5170646"/>
          </a:xfrm>
          <a:prstGeom prst="rect">
            <a:avLst/>
          </a:prstGeom>
          <a:noFill/>
        </p:spPr>
        <p:txBody>
          <a:bodyPr wrap="square" rtlCol="0">
            <a:spAutoFit/>
          </a:bodyPr>
          <a:lstStyle/>
          <a:p>
            <a:r>
              <a:rPr lang="en-US" sz="2400" b="1" spc="100" dirty="0" err="1">
                <a:solidFill>
                  <a:srgbClr val="FF0000"/>
                </a:solidFill>
                <a:latin typeface="Roboto" panose="02000000000000000000" pitchFamily="2" charset="0"/>
                <a:ea typeface="Roboto" panose="02000000000000000000" pitchFamily="2" charset="0"/>
                <a:cs typeface="Roboto" panose="02000000000000000000" pitchFamily="2" charset="0"/>
              </a:rPr>
              <a:t>Pyrhon</a:t>
            </a:r>
            <a:r>
              <a:rPr lang="en-US" sz="2400" b="1" spc="100" dirty="0">
                <a:solidFill>
                  <a:srgbClr val="FF0000"/>
                </a:solidFill>
                <a:latin typeface="Roboto" panose="02000000000000000000" pitchFamily="2" charset="0"/>
                <a:ea typeface="Roboto" panose="02000000000000000000" pitchFamily="2" charset="0"/>
                <a:cs typeface="Roboto" panose="02000000000000000000" pitchFamily="2" charset="0"/>
              </a:rPr>
              <a:t> JSON</a:t>
            </a:r>
          </a:p>
          <a:p>
            <a:endParaRPr lang="en-US" dirty="0"/>
          </a:p>
          <a:p>
            <a:r>
              <a:rPr lang="en-US" dirty="0">
                <a:latin typeface="Roboto" panose="02000000000000000000" pitchFamily="2" charset="0"/>
                <a:ea typeface="Roboto" panose="02000000000000000000" pitchFamily="2" charset="0"/>
                <a:cs typeface="Roboto" panose="02000000000000000000" pitchFamily="2" charset="0"/>
              </a:rPr>
              <a:t>Python has a built-in package called json, which can be used to work with JSON data</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1.	</a:t>
            </a:r>
            <a:r>
              <a:rPr lang="en-US" b="1" dirty="0">
                <a:latin typeface="Roboto" panose="02000000000000000000" pitchFamily="2" charset="0"/>
                <a:ea typeface="Roboto" panose="02000000000000000000" pitchFamily="2" charset="0"/>
                <a:cs typeface="Roboto" panose="02000000000000000000" pitchFamily="2" charset="0"/>
              </a:rPr>
              <a:t>Parse JSON  </a:t>
            </a:r>
          </a:p>
          <a:p>
            <a:r>
              <a:rPr lang="en-US" dirty="0">
                <a:latin typeface="Roboto" panose="02000000000000000000" pitchFamily="2" charset="0"/>
                <a:ea typeface="Roboto" panose="02000000000000000000" pitchFamily="2" charset="0"/>
                <a:cs typeface="Roboto" panose="02000000000000000000" pitchFamily="2" charset="0"/>
              </a:rPr>
              <a:t>	We can Convert from JSON to Python by using the </a:t>
            </a:r>
            <a:r>
              <a:rPr lang="en-US" b="1" dirty="0" err="1">
                <a:solidFill>
                  <a:srgbClr val="FF0000"/>
                </a:solidFill>
                <a:latin typeface="Roboto" panose="02000000000000000000" pitchFamily="2" charset="0"/>
                <a:ea typeface="Roboto" panose="02000000000000000000" pitchFamily="2" charset="0"/>
                <a:cs typeface="Roboto" panose="02000000000000000000" pitchFamily="2" charset="0"/>
              </a:rPr>
              <a:t>json.loads</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	method.</a:t>
            </a:r>
          </a:p>
          <a:p>
            <a:r>
              <a:rPr lang="en-US" dirty="0">
                <a:latin typeface="Roboto" panose="02000000000000000000" pitchFamily="2" charset="0"/>
                <a:ea typeface="Roboto" panose="02000000000000000000" pitchFamily="2" charset="0"/>
                <a:cs typeface="Roboto" panose="02000000000000000000" pitchFamily="2" charset="0"/>
              </a:rPr>
              <a:t>	Eg:	</a:t>
            </a:r>
            <a:r>
              <a:rPr lang="en-US" b="1" dirty="0">
                <a:latin typeface="Roboto" panose="02000000000000000000" pitchFamily="2" charset="0"/>
                <a:ea typeface="Roboto" panose="02000000000000000000" pitchFamily="2" charset="0"/>
                <a:cs typeface="Roboto" panose="02000000000000000000" pitchFamily="2" charset="0"/>
              </a:rPr>
              <a:t>import json</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		x =  '{ "</a:t>
            </a:r>
            <a:r>
              <a:rPr lang="en-US" dirty="0" err="1">
                <a:latin typeface="Roboto" panose="02000000000000000000" pitchFamily="2" charset="0"/>
                <a:ea typeface="Roboto" panose="02000000000000000000" pitchFamily="2" charset="0"/>
                <a:cs typeface="Roboto" panose="02000000000000000000" pitchFamily="2" charset="0"/>
              </a:rPr>
              <a:t>name":"shivesh</a:t>
            </a:r>
            <a:r>
              <a:rPr lang="en-US" dirty="0">
                <a:latin typeface="Roboto" panose="02000000000000000000" pitchFamily="2" charset="0"/>
                <a:ea typeface="Roboto" panose="02000000000000000000" pitchFamily="2" charset="0"/>
                <a:cs typeface="Roboto" panose="02000000000000000000" pitchFamily="2" charset="0"/>
              </a:rPr>
              <a:t>", "age":30, "</a:t>
            </a:r>
            <a:r>
              <a:rPr lang="en-US" dirty="0" err="1">
                <a:latin typeface="Roboto" panose="02000000000000000000" pitchFamily="2" charset="0"/>
                <a:ea typeface="Roboto" panose="02000000000000000000" pitchFamily="2" charset="0"/>
                <a:cs typeface="Roboto" panose="02000000000000000000" pitchFamily="2" charset="0"/>
              </a:rPr>
              <a:t>city":"Boston</a:t>
            </a:r>
            <a:r>
              <a:rPr lang="en-US" dirty="0">
                <a:latin typeface="Roboto" panose="02000000000000000000" pitchFamily="2" charset="0"/>
                <a:ea typeface="Roboto" panose="02000000000000000000" pitchFamily="2" charset="0"/>
                <a:cs typeface="Roboto" panose="02000000000000000000" pitchFamily="2" charset="0"/>
              </a:rPr>
              <a:t>"}'</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		# parse x:</a:t>
            </a:r>
          </a:p>
          <a:p>
            <a:r>
              <a:rPr lang="en-US" dirty="0">
                <a:latin typeface="Roboto" panose="02000000000000000000" pitchFamily="2" charset="0"/>
                <a:ea typeface="Roboto" panose="02000000000000000000" pitchFamily="2" charset="0"/>
                <a:cs typeface="Roboto" panose="02000000000000000000" pitchFamily="2" charset="0"/>
              </a:rPr>
              <a:t>		y = </a:t>
            </a:r>
            <a:r>
              <a:rPr lang="en-US" dirty="0" err="1">
                <a:latin typeface="Roboto" panose="02000000000000000000" pitchFamily="2" charset="0"/>
                <a:ea typeface="Roboto" panose="02000000000000000000" pitchFamily="2" charset="0"/>
                <a:cs typeface="Roboto" panose="02000000000000000000" pitchFamily="2" charset="0"/>
              </a:rPr>
              <a:t>json.loads</a:t>
            </a:r>
            <a:r>
              <a:rPr lang="en-US" dirty="0">
                <a:latin typeface="Roboto" panose="02000000000000000000" pitchFamily="2" charset="0"/>
                <a:ea typeface="Roboto" panose="02000000000000000000" pitchFamily="2" charset="0"/>
                <a:cs typeface="Roboto" panose="02000000000000000000" pitchFamily="2" charset="0"/>
              </a:rPr>
              <a:t>(x)  the result is a Python dictionary</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  2.    	</a:t>
            </a:r>
            <a:r>
              <a:rPr lang="en-US" b="1" dirty="0">
                <a:latin typeface="Roboto" panose="02000000000000000000" pitchFamily="2" charset="0"/>
                <a:ea typeface="Roboto" panose="02000000000000000000" pitchFamily="2" charset="0"/>
                <a:cs typeface="Roboto" panose="02000000000000000000" pitchFamily="2" charset="0"/>
              </a:rPr>
              <a:t>Convert from Python to JSON</a:t>
            </a:r>
          </a:p>
          <a:p>
            <a:r>
              <a:rPr lang="en-US" dirty="0">
                <a:latin typeface="Roboto" panose="02000000000000000000" pitchFamily="2" charset="0"/>
                <a:ea typeface="Roboto" panose="02000000000000000000" pitchFamily="2" charset="0"/>
                <a:cs typeface="Roboto" panose="02000000000000000000" pitchFamily="2" charset="0"/>
              </a:rPr>
              <a:t>	We can convert Python to JSON by using the </a:t>
            </a:r>
            <a:r>
              <a:rPr lang="en-US" b="1" dirty="0" err="1">
                <a:solidFill>
                  <a:srgbClr val="FF0000"/>
                </a:solidFill>
                <a:latin typeface="Roboto" panose="02000000000000000000" pitchFamily="2" charset="0"/>
                <a:ea typeface="Roboto" panose="02000000000000000000" pitchFamily="2" charset="0"/>
                <a:cs typeface="Roboto" panose="02000000000000000000" pitchFamily="2" charset="0"/>
              </a:rPr>
              <a:t>json.dumps</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method</a:t>
            </a:r>
          </a:p>
          <a:p>
            <a:endParaRPr lang="en-US" dirty="0">
              <a:latin typeface="Roboto" panose="02000000000000000000" pitchFamily="2" charset="0"/>
              <a:ea typeface="Roboto" panose="02000000000000000000" pitchFamily="2" charset="0"/>
              <a:cs typeface="Roboto" panose="02000000000000000000" pitchFamily="2" charset="0"/>
            </a:endParaRP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69F3939F-F797-41FC-A460-98D1FA3A09A9}"/>
                  </a:ext>
                </a:extLst>
              </p14:cNvPr>
              <p14:cNvContentPartPr/>
              <p14:nvPr/>
            </p14:nvContentPartPr>
            <p14:xfrm>
              <a:off x="3610232" y="4185078"/>
              <a:ext cx="360" cy="360"/>
            </p14:xfrm>
          </p:contentPart>
        </mc:Choice>
        <mc:Fallback xmlns="">
          <p:pic>
            <p:nvPicPr>
              <p:cNvPr id="6" name="Ink 5">
                <a:extLst>
                  <a:ext uri="{FF2B5EF4-FFF2-40B4-BE49-F238E27FC236}">
                    <a16:creationId xmlns:a16="http://schemas.microsoft.com/office/drawing/2014/main" id="{69F3939F-F797-41FC-A460-98D1FA3A09A9}"/>
                  </a:ext>
                </a:extLst>
              </p:cNvPr>
              <p:cNvPicPr/>
              <p:nvPr/>
            </p:nvPicPr>
            <p:blipFill>
              <a:blip r:embed="rId3"/>
              <a:stretch>
                <a:fillRect/>
              </a:stretch>
            </p:blipFill>
            <p:spPr>
              <a:xfrm>
                <a:off x="3601592" y="4176078"/>
                <a:ext cx="18000" cy="18000"/>
              </a:xfrm>
              <a:prstGeom prst="rect">
                <a:avLst/>
              </a:prstGeom>
            </p:spPr>
          </p:pic>
        </mc:Fallback>
      </mc:AlternateContent>
      <p:graphicFrame>
        <p:nvGraphicFramePr>
          <p:cNvPr id="9" name="Table 8">
            <a:extLst>
              <a:ext uri="{FF2B5EF4-FFF2-40B4-BE49-F238E27FC236}">
                <a16:creationId xmlns:a16="http://schemas.microsoft.com/office/drawing/2014/main" id="{090E3F76-FF61-4782-AE57-BC43D4F5D4EC}"/>
              </a:ext>
            </a:extLst>
          </p:cNvPr>
          <p:cNvGraphicFramePr>
            <a:graphicFrameLocks noGrp="1"/>
          </p:cNvGraphicFramePr>
          <p:nvPr>
            <p:extLst>
              <p:ext uri="{D42A27DB-BD31-4B8C-83A1-F6EECF244321}">
                <p14:modId xmlns:p14="http://schemas.microsoft.com/office/powerpoint/2010/main" val="1093502790"/>
              </p:ext>
            </p:extLst>
          </p:nvPr>
        </p:nvGraphicFramePr>
        <p:xfrm>
          <a:off x="4651651" y="5307171"/>
          <a:ext cx="6851650" cy="1280160"/>
        </p:xfrm>
        <a:graphic>
          <a:graphicData uri="http://schemas.openxmlformats.org/drawingml/2006/table">
            <a:tbl>
              <a:tblPr firstRow="1" firstCol="1" bandRow="1">
                <a:tableStyleId>{5C22544A-7EE6-4342-B048-85BDC9FD1C3A}</a:tableStyleId>
              </a:tblPr>
              <a:tblGrid>
                <a:gridCol w="3425825">
                  <a:extLst>
                    <a:ext uri="{9D8B030D-6E8A-4147-A177-3AD203B41FA5}">
                      <a16:colId xmlns:a16="http://schemas.microsoft.com/office/drawing/2014/main" val="3202129770"/>
                    </a:ext>
                  </a:extLst>
                </a:gridCol>
                <a:gridCol w="3425825">
                  <a:extLst>
                    <a:ext uri="{9D8B030D-6E8A-4147-A177-3AD203B41FA5}">
                      <a16:colId xmlns:a16="http://schemas.microsoft.com/office/drawing/2014/main" val="3658911089"/>
                    </a:ext>
                  </a:extLst>
                </a:gridCol>
              </a:tblGrid>
              <a:tr h="0">
                <a:tc>
                  <a:txBody>
                    <a:bodyPr/>
                    <a:lstStyle/>
                    <a:p>
                      <a:pPr marL="0" marR="0" algn="ctr">
                        <a:spcBef>
                          <a:spcPts val="0"/>
                        </a:spcBef>
                        <a:spcAft>
                          <a:spcPts val="0"/>
                        </a:spcAft>
                      </a:pPr>
                      <a:r>
                        <a:rPr lang="en-US" sz="1200">
                          <a:effectLst/>
                        </a:rPr>
                        <a:t>Python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Json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34710708"/>
                  </a:ext>
                </a:extLst>
              </a:tr>
              <a:tr h="0">
                <a:tc>
                  <a:txBody>
                    <a:bodyPr/>
                    <a:lstStyle/>
                    <a:p>
                      <a:pPr marL="0" marR="0">
                        <a:spcBef>
                          <a:spcPts val="0"/>
                        </a:spcBef>
                        <a:spcAft>
                          <a:spcPts val="0"/>
                        </a:spcAft>
                      </a:pPr>
                      <a:r>
                        <a:rPr lang="en-US" sz="1200">
                          <a:effectLst/>
                        </a:rPr>
                        <a:t>dict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Object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84890928"/>
                  </a:ext>
                </a:extLst>
              </a:tr>
              <a:tr h="0">
                <a:tc>
                  <a:txBody>
                    <a:bodyPr/>
                    <a:lstStyle/>
                    <a:p>
                      <a:pPr marL="0" marR="0">
                        <a:spcBef>
                          <a:spcPts val="0"/>
                        </a:spcBef>
                        <a:spcAft>
                          <a:spcPts val="0"/>
                        </a:spcAft>
                      </a:pPr>
                      <a:r>
                        <a:rPr lang="en-US" sz="1200">
                          <a:effectLst/>
                        </a:rPr>
                        <a:t>list, tuple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Array</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47200067"/>
                  </a:ext>
                </a:extLst>
              </a:tr>
              <a:tr h="0">
                <a:tc>
                  <a:txBody>
                    <a:bodyPr/>
                    <a:lstStyle/>
                    <a:p>
                      <a:pPr marL="0" marR="0">
                        <a:spcBef>
                          <a:spcPts val="0"/>
                        </a:spcBef>
                        <a:spcAft>
                          <a:spcPts val="0"/>
                        </a:spcAft>
                      </a:pPr>
                      <a:r>
                        <a:rPr lang="en-US" sz="1200">
                          <a:effectLst/>
                        </a:rPr>
                        <a:t>None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null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73568324"/>
                  </a:ext>
                </a:extLst>
              </a:tr>
              <a:tr h="0">
                <a:tc>
                  <a:txBody>
                    <a:bodyPr/>
                    <a:lstStyle/>
                    <a:p>
                      <a:pPr marL="0" marR="0">
                        <a:spcBef>
                          <a:spcPts val="0"/>
                        </a:spcBef>
                        <a:spcAft>
                          <a:spcPts val="0"/>
                        </a:spcAft>
                      </a:pPr>
                      <a:r>
                        <a:rPr lang="en-US" sz="1200">
                          <a:effectLst/>
                        </a:rPr>
                        <a:t>str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String</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47095638"/>
                  </a:ext>
                </a:extLst>
              </a:tr>
              <a:tr h="0">
                <a:tc>
                  <a:txBody>
                    <a:bodyPr/>
                    <a:lstStyle/>
                    <a:p>
                      <a:pPr marL="0" marR="0">
                        <a:spcBef>
                          <a:spcPts val="0"/>
                        </a:spcBef>
                        <a:spcAft>
                          <a:spcPts val="0"/>
                        </a:spcAft>
                      </a:pPr>
                      <a:r>
                        <a:rPr lang="en-US" sz="1200">
                          <a:effectLst/>
                        </a:rPr>
                        <a:t>int, float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Number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62313994"/>
                  </a:ext>
                </a:extLst>
              </a:tr>
              <a:tr h="0">
                <a:tc>
                  <a:txBody>
                    <a:bodyPr/>
                    <a:lstStyle/>
                    <a:p>
                      <a:pPr marL="0" marR="0">
                        <a:spcBef>
                          <a:spcPts val="0"/>
                        </a:spcBef>
                        <a:spcAft>
                          <a:spcPts val="0"/>
                        </a:spcAft>
                      </a:pPr>
                      <a:r>
                        <a:rPr lang="en-US" sz="1200">
                          <a:effectLst/>
                        </a:rPr>
                        <a:t>True, false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true, false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60308494"/>
                  </a:ext>
                </a:extLst>
              </a:tr>
            </a:tbl>
          </a:graphicData>
        </a:graphic>
      </p:graphicFrame>
    </p:spTree>
    <p:extLst>
      <p:ext uri="{BB962C8B-B14F-4D97-AF65-F5344CB8AC3E}">
        <p14:creationId xmlns:p14="http://schemas.microsoft.com/office/powerpoint/2010/main" val="4261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Placeholder 5" descr="Large Image of person at laptop in internet cafe">
            <a:extLst>
              <a:ext uri="{FF2B5EF4-FFF2-40B4-BE49-F238E27FC236}">
                <a16:creationId xmlns:a16="http://schemas.microsoft.com/office/drawing/2014/main" id="{BFA823F4-1B6F-4E9F-8515-0F87A0C174C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5" name="Rectangle 13">
            <a:extLst>
              <a:ext uri="{FF2B5EF4-FFF2-40B4-BE49-F238E27FC236}">
                <a16:creationId xmlns:a16="http://schemas.microsoft.com/office/drawing/2014/main" id="{84970DCE-964B-4562-9633-71BA6A4DCB65}"/>
              </a:ext>
              <a:ext uri="{C183D7F6-B498-43B3-948B-1728B52AA6E4}">
                <adec:decorative xmlns:adec="http://schemas.microsoft.com/office/drawing/2017/decorative" val="1"/>
              </a:ext>
            </a:extLst>
          </p:cNvPr>
          <p:cNvSpPr/>
          <p:nvPr/>
        </p:nvSpPr>
        <p:spPr>
          <a:xfrm>
            <a:off x="0" y="0"/>
            <a:ext cx="12191999" cy="6882714"/>
          </a:xfrm>
          <a:prstGeom prst="rect">
            <a:avLst/>
          </a:prstGeom>
          <a:gradFill flip="none" rotWithShape="1">
            <a:gsLst>
              <a:gs pos="0">
                <a:srgbClr val="01023B">
                  <a:alpha val="20000"/>
                </a:srgbClr>
              </a:gs>
              <a:gs pos="100000">
                <a:srgbClr val="E99757">
                  <a:alpha val="20000"/>
                </a:srgbClr>
              </a:gs>
              <a:gs pos="50000">
                <a:srgbClr val="A53F52">
                  <a:alpha val="2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C1F0EB8-D260-4FB6-ACF6-6E86B9A02919}"/>
              </a:ext>
              <a:ext uri="{C183D7F6-B498-43B3-948B-1728B52AA6E4}">
                <adec:decorative xmlns:adec="http://schemas.microsoft.com/office/drawing/2017/decorative" val="1"/>
              </a:ext>
            </a:extLst>
          </p:cNvPr>
          <p:cNvSpPr/>
          <p:nvPr/>
        </p:nvSpPr>
        <p:spPr>
          <a:xfrm>
            <a:off x="154635" y="3661446"/>
            <a:ext cx="5331764" cy="2454082"/>
          </a:xfrm>
          <a:prstGeom prst="rect">
            <a:avLst/>
          </a:prstGeom>
          <a:solidFill>
            <a:schemeClr val="tx2">
              <a:lumMod val="50000"/>
            </a:schemeClr>
          </a:solidFill>
          <a:ln>
            <a:solidFill>
              <a:schemeClr val="bg1"/>
            </a:solidFill>
          </a:ln>
          <a:effectLst>
            <a:innerShdw blurRad="2540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E70920C0-10F4-4ECD-BDF3-CE993B7C8C82}"/>
              </a:ext>
            </a:extLst>
          </p:cNvPr>
          <p:cNvSpPr>
            <a:spLocks noGrp="1"/>
          </p:cNvSpPr>
          <p:nvPr>
            <p:ph type="title"/>
          </p:nvPr>
        </p:nvSpPr>
        <p:spPr>
          <a:xfrm>
            <a:off x="393115" y="4546164"/>
            <a:ext cx="4854804" cy="959089"/>
          </a:xfrm>
        </p:spPr>
        <p:txBody>
          <a:bodyPr>
            <a:normAutofit fontScale="90000"/>
          </a:bodyPr>
          <a:lstStyle/>
          <a:p>
            <a:pPr algn="l">
              <a:lnSpc>
                <a:spcPct val="80000"/>
              </a:lnSpc>
              <a:defRPr sz="10000">
                <a:solidFill>
                  <a:srgbClr val="3A3B39"/>
                </a:solidFill>
                <a:latin typeface="Bebas"/>
                <a:ea typeface="Bebas"/>
                <a:cs typeface="Bebas"/>
                <a:sym typeface="Bebas"/>
              </a:defRPr>
            </a:pPr>
            <a:r>
              <a:rPr lang="en-US" sz="6600" dirty="0">
                <a:solidFill>
                  <a:schemeClr val="bg1"/>
                </a:solidFill>
                <a:latin typeface="Roboto" panose="02000000000000000000" pitchFamily="2" charset="0"/>
                <a:ea typeface="Roboto" panose="02000000000000000000" pitchFamily="2" charset="0"/>
                <a:cs typeface="Roboto" panose="02000000000000000000" pitchFamily="2" charset="0"/>
              </a:rPr>
              <a:t>All SET FOR</a:t>
            </a:r>
            <a:br>
              <a:rPr lang="en-US" sz="7200" dirty="0">
                <a:solidFill>
                  <a:schemeClr val="bg1"/>
                </a:solidFill>
                <a:cs typeface="Gill Sans" panose="020B0502020104020203" pitchFamily="34" charset="-79"/>
              </a:rPr>
            </a:br>
            <a:endParaRPr lang="en-US" sz="1200" dirty="0">
              <a:solidFill>
                <a:schemeClr val="bg1"/>
              </a:solidFill>
              <a:latin typeface="+mn-lt"/>
            </a:endParaRPr>
          </a:p>
        </p:txBody>
      </p:sp>
      <p:sp>
        <p:nvSpPr>
          <p:cNvPr id="2" name="Arrow: Right 1">
            <a:hlinkClick r:id="rId4" action="ppaction://hlinkpres?slideindex=1&amp;slidetitle="/>
            <a:extLst>
              <a:ext uri="{FF2B5EF4-FFF2-40B4-BE49-F238E27FC236}">
                <a16:creationId xmlns:a16="http://schemas.microsoft.com/office/drawing/2014/main" id="{FFED4AA7-09B6-46F7-AF46-BC4F22AC7070}"/>
              </a:ext>
            </a:extLst>
          </p:cNvPr>
          <p:cNvSpPr/>
          <p:nvPr/>
        </p:nvSpPr>
        <p:spPr>
          <a:xfrm>
            <a:off x="5486400" y="3818849"/>
            <a:ext cx="6550964" cy="2139274"/>
          </a:xfrm>
          <a:prstGeom prst="rightArrow">
            <a:avLst/>
          </a:prstGeom>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6600" dirty="0">
                <a:solidFill>
                  <a:schemeClr val="bg1"/>
                </a:solidFill>
                <a:latin typeface="Roboto" panose="02000000000000000000" pitchFamily="2" charset="0"/>
                <a:ea typeface="Roboto" panose="02000000000000000000" pitchFamily="2" charset="0"/>
                <a:cs typeface="Roboto" panose="02000000000000000000" pitchFamily="2" charset="0"/>
                <a:hlinkClick r:id="rId5" action="ppaction://hlinkpres?slideindex=1&amp;slidetitle=">
                  <a:extLst>
                    <a:ext uri="{A12FA001-AC4F-418D-AE19-62706E023703}">
                      <ahyp:hlinkClr xmlns:ahyp="http://schemas.microsoft.com/office/drawing/2018/hyperlinkcolor" val="tx"/>
                    </a:ext>
                  </a:extLst>
                </a:hlinkClick>
              </a:rPr>
              <a:t>DJANGO</a:t>
            </a:r>
            <a:endParaRPr lang="en-US" sz="6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38922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descr="Person using smart Tablet">
            <a:extLst>
              <a:ext uri="{FF2B5EF4-FFF2-40B4-BE49-F238E27FC236}">
                <a16:creationId xmlns:a16="http://schemas.microsoft.com/office/drawing/2014/main" id="{BA6D7FF8-B03E-48E8-9A54-F677EBB6C0B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a:xfrm>
            <a:off x="0" y="-19878"/>
            <a:ext cx="5269584" cy="6866810"/>
          </a:xfrm>
        </p:spPr>
      </p:pic>
      <p:sp>
        <p:nvSpPr>
          <p:cNvPr id="44" name="Freeform: Shape 43">
            <a:extLst>
              <a:ext uri="{FF2B5EF4-FFF2-40B4-BE49-F238E27FC236}">
                <a16:creationId xmlns:a16="http://schemas.microsoft.com/office/drawing/2014/main" id="{785F2504-A35A-4AAB-94E4-C1479349F703}"/>
              </a:ext>
              <a:ext uri="{C183D7F6-B498-43B3-948B-1728B52AA6E4}">
                <adec:decorative xmlns:adec="http://schemas.microsoft.com/office/drawing/2017/decorative" val="1"/>
              </a:ext>
            </a:extLst>
          </p:cNvPr>
          <p:cNvSpPr/>
          <p:nvPr/>
        </p:nvSpPr>
        <p:spPr>
          <a:xfrm>
            <a:off x="-1" y="-19878"/>
            <a:ext cx="5269584" cy="6866810"/>
          </a:xfrm>
          <a:custGeom>
            <a:avLst/>
            <a:gdLst>
              <a:gd name="connsiteX0" fmla="*/ 1851727 w 7406905"/>
              <a:gd name="connsiteY0" fmla="*/ 0 h 6866810"/>
              <a:gd name="connsiteX1" fmla="*/ 2785858 w 7406905"/>
              <a:gd name="connsiteY1" fmla="*/ 0 h 6866810"/>
              <a:gd name="connsiteX2" fmla="*/ 2785858 w 7406905"/>
              <a:gd name="connsiteY2" fmla="*/ 1382574 h 6866810"/>
              <a:gd name="connsiteX3" fmla="*/ 3735696 w 7406905"/>
              <a:gd name="connsiteY3" fmla="*/ 1382574 h 6866810"/>
              <a:gd name="connsiteX4" fmla="*/ 3735696 w 7406905"/>
              <a:gd name="connsiteY4" fmla="*/ 1616025 h 6866810"/>
              <a:gd name="connsiteX5" fmla="*/ 4694626 w 7406905"/>
              <a:gd name="connsiteY5" fmla="*/ 1616025 h 6866810"/>
              <a:gd name="connsiteX6" fmla="*/ 4694626 w 7406905"/>
              <a:gd name="connsiteY6" fmla="*/ 0 h 6866810"/>
              <a:gd name="connsiteX7" fmla="*/ 6447975 w 7406905"/>
              <a:gd name="connsiteY7" fmla="*/ 0 h 6866810"/>
              <a:gd name="connsiteX8" fmla="*/ 6447975 w 7406905"/>
              <a:gd name="connsiteY8" fmla="*/ 1408233 h 6866810"/>
              <a:gd name="connsiteX9" fmla="*/ 7406905 w 7406905"/>
              <a:gd name="connsiteY9" fmla="*/ 1408233 h 6866810"/>
              <a:gd name="connsiteX10" fmla="*/ 7406905 w 7406905"/>
              <a:gd name="connsiteY10" fmla="*/ 6024420 h 6866810"/>
              <a:gd name="connsiteX11" fmla="*/ 6447975 w 7406905"/>
              <a:gd name="connsiteY11" fmla="*/ 6024420 h 6866810"/>
              <a:gd name="connsiteX12" fmla="*/ 6446330 w 7406905"/>
              <a:gd name="connsiteY12" fmla="*/ 5016507 h 6866810"/>
              <a:gd name="connsiteX13" fmla="*/ 5487400 w 7406905"/>
              <a:gd name="connsiteY13" fmla="*/ 5016507 h 6866810"/>
              <a:gd name="connsiteX14" fmla="*/ 5487400 w 7406905"/>
              <a:gd name="connsiteY14" fmla="*/ 6866810 h 6866810"/>
              <a:gd name="connsiteX15" fmla="*/ 4649980 w 7406905"/>
              <a:gd name="connsiteY15" fmla="*/ 6866810 h 6866810"/>
              <a:gd name="connsiteX16" fmla="*/ 4649980 w 7406905"/>
              <a:gd name="connsiteY16" fmla="*/ 5505639 h 6866810"/>
              <a:gd name="connsiteX17" fmla="*/ 3691050 w 7406905"/>
              <a:gd name="connsiteY17" fmla="*/ 5505639 h 6866810"/>
              <a:gd name="connsiteX18" fmla="*/ 3691050 w 7406905"/>
              <a:gd name="connsiteY18" fmla="*/ 6087035 h 6866810"/>
              <a:gd name="connsiteX19" fmla="*/ 2776766 w 7406905"/>
              <a:gd name="connsiteY19" fmla="*/ 6087035 h 6866810"/>
              <a:gd name="connsiteX20" fmla="*/ 2776766 w 7406905"/>
              <a:gd name="connsiteY20" fmla="*/ 6866810 h 6866810"/>
              <a:gd name="connsiteX21" fmla="*/ 1851727 w 7406905"/>
              <a:gd name="connsiteY21" fmla="*/ 6866810 h 6866810"/>
              <a:gd name="connsiteX22" fmla="*/ 1851727 w 7406905"/>
              <a:gd name="connsiteY22" fmla="*/ 6087035 h 6866810"/>
              <a:gd name="connsiteX23" fmla="*/ 905749 w 7406905"/>
              <a:gd name="connsiteY23" fmla="*/ 6087035 h 6866810"/>
              <a:gd name="connsiteX24" fmla="*/ 905749 w 7406905"/>
              <a:gd name="connsiteY24" fmla="*/ 5102343 h 6866810"/>
              <a:gd name="connsiteX25" fmla="*/ 0 w 7406905"/>
              <a:gd name="connsiteY25" fmla="*/ 5102343 h 6866810"/>
              <a:gd name="connsiteX26" fmla="*/ 0 w 7406905"/>
              <a:gd name="connsiteY26" fmla="*/ 528420 h 6866810"/>
              <a:gd name="connsiteX27" fmla="*/ 892796 w 7406905"/>
              <a:gd name="connsiteY27" fmla="*/ 528420 h 6866810"/>
              <a:gd name="connsiteX28" fmla="*/ 892796 w 7406905"/>
              <a:gd name="connsiteY28" fmla="*/ 1941196 h 6866810"/>
              <a:gd name="connsiteX29" fmla="*/ 1851727 w 7406905"/>
              <a:gd name="connsiteY29" fmla="*/ 1941196 h 686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06905" h="6866810">
                <a:moveTo>
                  <a:pt x="1851727" y="0"/>
                </a:moveTo>
                <a:lnTo>
                  <a:pt x="2785858" y="0"/>
                </a:lnTo>
                <a:lnTo>
                  <a:pt x="2785858" y="1382574"/>
                </a:lnTo>
                <a:lnTo>
                  <a:pt x="3735696" y="1382574"/>
                </a:lnTo>
                <a:lnTo>
                  <a:pt x="3735696" y="1616025"/>
                </a:lnTo>
                <a:lnTo>
                  <a:pt x="4694626" y="1616025"/>
                </a:lnTo>
                <a:lnTo>
                  <a:pt x="4694626" y="0"/>
                </a:lnTo>
                <a:lnTo>
                  <a:pt x="6447975" y="0"/>
                </a:lnTo>
                <a:lnTo>
                  <a:pt x="6447975" y="1408233"/>
                </a:lnTo>
                <a:lnTo>
                  <a:pt x="7406905" y="1408233"/>
                </a:lnTo>
                <a:lnTo>
                  <a:pt x="7406905" y="6024420"/>
                </a:lnTo>
                <a:lnTo>
                  <a:pt x="6447975" y="6024420"/>
                </a:lnTo>
                <a:cubicBezTo>
                  <a:pt x="6447426" y="5688449"/>
                  <a:pt x="6446879" y="5352478"/>
                  <a:pt x="6446330" y="5016507"/>
                </a:cubicBezTo>
                <a:lnTo>
                  <a:pt x="5487400" y="5016507"/>
                </a:lnTo>
                <a:lnTo>
                  <a:pt x="5487400" y="6866810"/>
                </a:lnTo>
                <a:lnTo>
                  <a:pt x="4649980" y="6866810"/>
                </a:lnTo>
                <a:lnTo>
                  <a:pt x="4649980" y="5505639"/>
                </a:lnTo>
                <a:lnTo>
                  <a:pt x="3691050" y="5505639"/>
                </a:lnTo>
                <a:lnTo>
                  <a:pt x="3691050" y="6087035"/>
                </a:lnTo>
                <a:lnTo>
                  <a:pt x="2776766" y="6087035"/>
                </a:lnTo>
                <a:lnTo>
                  <a:pt x="2776766" y="6866810"/>
                </a:lnTo>
                <a:lnTo>
                  <a:pt x="1851727" y="6866810"/>
                </a:lnTo>
                <a:lnTo>
                  <a:pt x="1851727" y="6087035"/>
                </a:lnTo>
                <a:lnTo>
                  <a:pt x="905749" y="6087035"/>
                </a:lnTo>
                <a:lnTo>
                  <a:pt x="905749" y="5102343"/>
                </a:lnTo>
                <a:lnTo>
                  <a:pt x="0" y="5102343"/>
                </a:lnTo>
                <a:lnTo>
                  <a:pt x="0" y="528420"/>
                </a:lnTo>
                <a:lnTo>
                  <a:pt x="892796" y="528420"/>
                </a:lnTo>
                <a:lnTo>
                  <a:pt x="892796" y="1941196"/>
                </a:lnTo>
                <a:lnTo>
                  <a:pt x="1851727" y="1941196"/>
                </a:lnTo>
                <a:close/>
              </a:path>
            </a:pathLst>
          </a:custGeom>
          <a:gradFill>
            <a:gsLst>
              <a:gs pos="0">
                <a:srgbClr val="01023B">
                  <a:alpha val="50000"/>
                </a:srgbClr>
              </a:gs>
              <a:gs pos="100000">
                <a:srgbClr val="E99757">
                  <a:alpha val="50000"/>
                </a:srgbClr>
              </a:gs>
              <a:gs pos="50000">
                <a:srgbClr val="A53F52">
                  <a:alpha val="50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50AEA731-C7D0-4A0E-B871-4F369D8BEAC5}"/>
              </a:ext>
            </a:extLst>
          </p:cNvPr>
          <p:cNvSpPr>
            <a:spLocks noGrp="1"/>
          </p:cNvSpPr>
          <p:nvPr>
            <p:ph type="title"/>
          </p:nvPr>
        </p:nvSpPr>
        <p:spPr>
          <a:xfrm>
            <a:off x="5269583" y="124332"/>
            <a:ext cx="6279685" cy="573989"/>
          </a:xfrm>
        </p:spPr>
        <p:txBody>
          <a:bodyPr/>
          <a:lstStyle/>
          <a:p>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Horizons of python</a:t>
            </a:r>
          </a:p>
        </p:txBody>
      </p:sp>
      <p:sp>
        <p:nvSpPr>
          <p:cNvPr id="13" name="Content Placeholder 12">
            <a:extLst>
              <a:ext uri="{FF2B5EF4-FFF2-40B4-BE49-F238E27FC236}">
                <a16:creationId xmlns:a16="http://schemas.microsoft.com/office/drawing/2014/main" id="{A4E49AC7-7A73-4B51-BDF6-EABA3162F4B7}"/>
              </a:ext>
            </a:extLst>
          </p:cNvPr>
          <p:cNvSpPr>
            <a:spLocks noGrp="1"/>
          </p:cNvSpPr>
          <p:nvPr>
            <p:ph idx="1"/>
          </p:nvPr>
        </p:nvSpPr>
        <p:spPr>
          <a:xfrm>
            <a:off x="4458878" y="1055802"/>
            <a:ext cx="7663992" cy="5437074"/>
          </a:xfrm>
        </p:spPr>
        <p:txBody>
          <a:bodyPr>
            <a:normAutofit fontScale="92500"/>
          </a:bodyPr>
          <a:lstStyle/>
          <a:p>
            <a:pPr lvl="2"/>
            <a:r>
              <a:rPr lang="en-US" sz="1800" b="1" dirty="0">
                <a:latin typeface="Roboto" panose="02000000000000000000" pitchFamily="2" charset="0"/>
                <a:ea typeface="Roboto" panose="02000000000000000000" pitchFamily="2" charset="0"/>
                <a:cs typeface="Roboto" panose="02000000000000000000" pitchFamily="2" charset="0"/>
              </a:rPr>
              <a:t>Machine Learning </a:t>
            </a:r>
            <a:r>
              <a:rPr lang="en-US" sz="1800" dirty="0">
                <a:latin typeface="Roboto" panose="02000000000000000000" pitchFamily="2" charset="0"/>
                <a:ea typeface="Roboto" panose="02000000000000000000" pitchFamily="2" charset="0"/>
                <a:cs typeface="Roboto" panose="02000000000000000000" pitchFamily="2" charset="0"/>
              </a:rPr>
              <a:t>and </a:t>
            </a:r>
            <a:r>
              <a:rPr lang="en-US" sz="1800" b="1" dirty="0">
                <a:latin typeface="Roboto" panose="02000000000000000000" pitchFamily="2" charset="0"/>
                <a:ea typeface="Roboto" panose="02000000000000000000" pitchFamily="2" charset="0"/>
                <a:cs typeface="Roboto" panose="02000000000000000000" pitchFamily="2" charset="0"/>
              </a:rPr>
              <a:t>Data Science </a:t>
            </a:r>
            <a:r>
              <a:rPr lang="en-US" sz="1800" dirty="0">
                <a:latin typeface="Roboto" panose="02000000000000000000" pitchFamily="2" charset="0"/>
                <a:ea typeface="Roboto" panose="02000000000000000000" pitchFamily="2" charset="0"/>
                <a:cs typeface="Roboto" panose="02000000000000000000" pitchFamily="2" charset="0"/>
              </a:rPr>
              <a:t>(</a:t>
            </a:r>
            <a:r>
              <a:rPr lang="en-US" sz="1800" dirty="0">
                <a:solidFill>
                  <a:srgbClr val="00B050"/>
                </a:solidFill>
                <a:latin typeface="Roboto" panose="02000000000000000000" pitchFamily="2" charset="0"/>
                <a:ea typeface="Roboto" panose="02000000000000000000" pitchFamily="2" charset="0"/>
                <a:cs typeface="Roboto" panose="02000000000000000000" pitchFamily="2" charset="0"/>
              </a:rPr>
              <a:t>NumPy, Pandas, SciPy</a:t>
            </a:r>
            <a:r>
              <a:rPr lang="en-US" sz="1800" dirty="0">
                <a:latin typeface="Roboto" panose="02000000000000000000" pitchFamily="2" charset="0"/>
                <a:ea typeface="Roboto" panose="02000000000000000000" pitchFamily="2" charset="0"/>
                <a:cs typeface="Roboto" panose="02000000000000000000" pitchFamily="2" charset="0"/>
              </a:rPr>
              <a:t>)</a:t>
            </a:r>
          </a:p>
          <a:p>
            <a:pPr lvl="2"/>
            <a:r>
              <a:rPr lang="en-US" sz="1800" b="1" dirty="0">
                <a:latin typeface="Roboto" panose="02000000000000000000" pitchFamily="2" charset="0"/>
                <a:ea typeface="Roboto" panose="02000000000000000000" pitchFamily="2" charset="0"/>
                <a:cs typeface="Roboto" panose="02000000000000000000" pitchFamily="2" charset="0"/>
              </a:rPr>
              <a:t>GUI Applications </a:t>
            </a:r>
            <a:r>
              <a:rPr lang="en-US" sz="1800" dirty="0">
                <a:latin typeface="Roboto" panose="02000000000000000000" pitchFamily="2" charset="0"/>
                <a:ea typeface="Roboto" panose="02000000000000000000" pitchFamily="2" charset="0"/>
                <a:cs typeface="Roboto" panose="02000000000000000000" pitchFamily="2" charset="0"/>
              </a:rPr>
              <a:t>( </a:t>
            </a:r>
            <a:r>
              <a:rPr lang="en-US" sz="1800" dirty="0">
                <a:solidFill>
                  <a:srgbClr val="00B050"/>
                </a:solidFill>
                <a:latin typeface="Roboto" panose="02000000000000000000" pitchFamily="2" charset="0"/>
                <a:ea typeface="Roboto" panose="02000000000000000000" pitchFamily="2" charset="0"/>
                <a:cs typeface="Roboto" panose="02000000000000000000" pitchFamily="2" charset="0"/>
              </a:rPr>
              <a:t>Kivy, Tkinter, PyQt </a:t>
            </a:r>
            <a:r>
              <a:rPr lang="en-US" sz="1800" dirty="0">
                <a:latin typeface="Roboto" panose="02000000000000000000" pitchFamily="2" charset="0"/>
                <a:ea typeface="Roboto" panose="02000000000000000000" pitchFamily="2" charset="0"/>
                <a:cs typeface="Roboto" panose="02000000000000000000" pitchFamily="2" charset="0"/>
              </a:rPr>
              <a:t>)</a:t>
            </a:r>
          </a:p>
          <a:p>
            <a:pPr lvl="2"/>
            <a:r>
              <a:rPr lang="en-US" sz="1800" b="1" dirty="0">
                <a:latin typeface="Roboto" panose="02000000000000000000" pitchFamily="2" charset="0"/>
                <a:ea typeface="Roboto" panose="02000000000000000000" pitchFamily="2" charset="0"/>
                <a:cs typeface="Roboto" panose="02000000000000000000" pitchFamily="2" charset="0"/>
              </a:rPr>
              <a:t>Web frameworks </a:t>
            </a:r>
            <a:r>
              <a:rPr lang="en-US" sz="1800" dirty="0">
                <a:latin typeface="Roboto" panose="02000000000000000000" pitchFamily="2" charset="0"/>
                <a:ea typeface="Roboto" panose="02000000000000000000" pitchFamily="2" charset="0"/>
                <a:cs typeface="Roboto" panose="02000000000000000000" pitchFamily="2" charset="0"/>
              </a:rPr>
              <a:t>[</a:t>
            </a:r>
            <a:r>
              <a:rPr lang="en-US" sz="1800" dirty="0">
                <a:solidFill>
                  <a:srgbClr val="00B050"/>
                </a:solidFill>
                <a:latin typeface="Roboto" panose="02000000000000000000" pitchFamily="2" charset="0"/>
                <a:ea typeface="Roboto" panose="02000000000000000000" pitchFamily="2" charset="0"/>
                <a:cs typeface="Roboto" panose="02000000000000000000" pitchFamily="2" charset="0"/>
              </a:rPr>
              <a:t>Django, Flask</a:t>
            </a:r>
            <a:r>
              <a:rPr lang="en-US" sz="1800" dirty="0">
                <a:latin typeface="Roboto" panose="02000000000000000000" pitchFamily="2" charset="0"/>
                <a:ea typeface="Roboto" panose="02000000000000000000" pitchFamily="2" charset="0"/>
                <a:cs typeface="Roboto" panose="02000000000000000000" pitchFamily="2" charset="0"/>
              </a:rPr>
              <a:t>] ( </a:t>
            </a:r>
            <a:r>
              <a:rPr lang="en-US" sz="1800" dirty="0">
                <a:solidFill>
                  <a:srgbClr val="00B050"/>
                </a:solidFill>
                <a:latin typeface="Roboto" panose="02000000000000000000" pitchFamily="2" charset="0"/>
                <a:ea typeface="Roboto" panose="02000000000000000000" pitchFamily="2" charset="0"/>
                <a:cs typeface="Roboto" panose="02000000000000000000" pitchFamily="2" charset="0"/>
              </a:rPr>
              <a:t>YouTube, Instagram*, Dropbox</a:t>
            </a:r>
            <a:r>
              <a:rPr lang="en-US" sz="1800" dirty="0">
                <a:latin typeface="Roboto" panose="02000000000000000000" pitchFamily="2" charset="0"/>
                <a:ea typeface="Roboto" panose="02000000000000000000" pitchFamily="2" charset="0"/>
                <a:cs typeface="Roboto" panose="02000000000000000000" pitchFamily="2" charset="0"/>
              </a:rPr>
              <a:t>)</a:t>
            </a:r>
          </a:p>
          <a:p>
            <a:pPr lvl="2"/>
            <a:r>
              <a:rPr lang="en-US" sz="1800" b="1" dirty="0">
                <a:latin typeface="Roboto" panose="02000000000000000000" pitchFamily="2" charset="0"/>
                <a:ea typeface="Roboto" panose="02000000000000000000" pitchFamily="2" charset="0"/>
                <a:cs typeface="Roboto" panose="02000000000000000000" pitchFamily="2" charset="0"/>
              </a:rPr>
              <a:t>Image processing </a:t>
            </a:r>
            <a:r>
              <a:rPr lang="en-US" sz="1800" dirty="0">
                <a:latin typeface="Roboto" panose="02000000000000000000" pitchFamily="2" charset="0"/>
                <a:ea typeface="Roboto" panose="02000000000000000000" pitchFamily="2" charset="0"/>
                <a:cs typeface="Roboto" panose="02000000000000000000" pitchFamily="2" charset="0"/>
              </a:rPr>
              <a:t>( </a:t>
            </a:r>
            <a:r>
              <a:rPr lang="en-US" sz="1800" dirty="0">
                <a:solidFill>
                  <a:srgbClr val="00B050"/>
                </a:solidFill>
                <a:latin typeface="Roboto" panose="02000000000000000000" pitchFamily="2" charset="0"/>
                <a:ea typeface="Roboto" panose="02000000000000000000" pitchFamily="2" charset="0"/>
                <a:cs typeface="Roboto" panose="02000000000000000000" pitchFamily="2" charset="0"/>
              </a:rPr>
              <a:t>OpenCV, Pillow</a:t>
            </a:r>
            <a:r>
              <a:rPr lang="en-US" sz="1800" dirty="0">
                <a:latin typeface="Roboto" panose="02000000000000000000" pitchFamily="2" charset="0"/>
                <a:ea typeface="Roboto" panose="02000000000000000000" pitchFamily="2" charset="0"/>
                <a:cs typeface="Roboto" panose="02000000000000000000" pitchFamily="2" charset="0"/>
              </a:rPr>
              <a:t>)</a:t>
            </a:r>
          </a:p>
          <a:p>
            <a:pPr lvl="2"/>
            <a:r>
              <a:rPr lang="en-US" sz="1800" b="1" dirty="0">
                <a:latin typeface="Roboto" panose="02000000000000000000" pitchFamily="2" charset="0"/>
                <a:ea typeface="Roboto" panose="02000000000000000000" pitchFamily="2" charset="0"/>
                <a:cs typeface="Roboto" panose="02000000000000000000" pitchFamily="2" charset="0"/>
              </a:rPr>
              <a:t>Web scraping </a:t>
            </a:r>
            <a:r>
              <a:rPr lang="en-US" sz="1800" dirty="0">
                <a:latin typeface="Roboto" panose="02000000000000000000" pitchFamily="2" charset="0"/>
                <a:ea typeface="Roboto" panose="02000000000000000000" pitchFamily="2" charset="0"/>
                <a:cs typeface="Roboto" panose="02000000000000000000" pitchFamily="2" charset="0"/>
              </a:rPr>
              <a:t>(</a:t>
            </a:r>
            <a:r>
              <a:rPr lang="en-US" sz="1800" dirty="0">
                <a:solidFill>
                  <a:srgbClr val="00B050"/>
                </a:solidFill>
                <a:latin typeface="Roboto" panose="02000000000000000000" pitchFamily="2" charset="0"/>
                <a:ea typeface="Roboto" panose="02000000000000000000" pitchFamily="2" charset="0"/>
                <a:cs typeface="Roboto" panose="02000000000000000000" pitchFamily="2" charset="0"/>
              </a:rPr>
              <a:t>Scrapy, BeautifulSoup, Selenium</a:t>
            </a:r>
            <a:r>
              <a:rPr lang="en-US" sz="1800" dirty="0">
                <a:latin typeface="Roboto" panose="02000000000000000000" pitchFamily="2" charset="0"/>
                <a:ea typeface="Roboto" panose="02000000000000000000" pitchFamily="2" charset="0"/>
                <a:cs typeface="Roboto" panose="02000000000000000000" pitchFamily="2" charset="0"/>
              </a:rPr>
              <a:t>)</a:t>
            </a:r>
          </a:p>
          <a:p>
            <a:pPr lvl="2"/>
            <a:r>
              <a:rPr lang="en-US" sz="1800" dirty="0">
                <a:latin typeface="Roboto" panose="02000000000000000000" pitchFamily="2" charset="0"/>
                <a:ea typeface="Roboto" panose="02000000000000000000" pitchFamily="2" charset="0"/>
                <a:cs typeface="Roboto" panose="02000000000000000000" pitchFamily="2" charset="0"/>
              </a:rPr>
              <a:t>T</a:t>
            </a:r>
            <a:r>
              <a:rPr lang="en-US" sz="1800" b="1" dirty="0">
                <a:latin typeface="Roboto" panose="02000000000000000000" pitchFamily="2" charset="0"/>
                <a:ea typeface="Roboto" panose="02000000000000000000" pitchFamily="2" charset="0"/>
                <a:cs typeface="Roboto" panose="02000000000000000000" pitchFamily="2" charset="0"/>
              </a:rPr>
              <a:t>est frameworks </a:t>
            </a:r>
            <a:r>
              <a:rPr lang="en-US" sz="1800" dirty="0">
                <a:latin typeface="Roboto" panose="02000000000000000000" pitchFamily="2" charset="0"/>
                <a:ea typeface="Roboto" panose="02000000000000000000" pitchFamily="2" charset="0"/>
                <a:cs typeface="Roboto" panose="02000000000000000000" pitchFamily="2" charset="0"/>
              </a:rPr>
              <a:t>( </a:t>
            </a:r>
            <a:r>
              <a:rPr lang="en-US" sz="1800" dirty="0">
                <a:solidFill>
                  <a:srgbClr val="00B050"/>
                </a:solidFill>
                <a:latin typeface="Roboto" panose="02000000000000000000" pitchFamily="2" charset="0"/>
                <a:ea typeface="Roboto" panose="02000000000000000000" pitchFamily="2" charset="0"/>
                <a:cs typeface="Roboto" panose="02000000000000000000" pitchFamily="2" charset="0"/>
              </a:rPr>
              <a:t>Robot, PyUnit, Behave &amp; Lettuce[BDD] </a:t>
            </a:r>
            <a:r>
              <a:rPr lang="en-US" sz="1800" dirty="0">
                <a:latin typeface="Roboto" panose="02000000000000000000" pitchFamily="2" charset="0"/>
                <a:ea typeface="Roboto" panose="02000000000000000000" pitchFamily="2" charset="0"/>
                <a:cs typeface="Roboto" panose="02000000000000000000" pitchFamily="2" charset="0"/>
              </a:rPr>
              <a:t>)</a:t>
            </a:r>
          </a:p>
          <a:p>
            <a:pPr lvl="2"/>
            <a:r>
              <a:rPr lang="en-US" sz="1800" b="1" dirty="0">
                <a:latin typeface="Roboto" panose="02000000000000000000" pitchFamily="2" charset="0"/>
                <a:ea typeface="Roboto" panose="02000000000000000000" pitchFamily="2" charset="0"/>
                <a:cs typeface="Roboto" panose="02000000000000000000" pitchFamily="2" charset="0"/>
              </a:rPr>
              <a:t>Multimedia</a:t>
            </a:r>
            <a:r>
              <a:rPr lang="en-US" sz="1800" dirty="0">
                <a:latin typeface="Roboto" panose="02000000000000000000" pitchFamily="2" charset="0"/>
                <a:ea typeface="Roboto" panose="02000000000000000000" pitchFamily="2" charset="0"/>
                <a:cs typeface="Roboto" panose="02000000000000000000" pitchFamily="2" charset="0"/>
              </a:rPr>
              <a:t> ( </a:t>
            </a:r>
            <a:r>
              <a:rPr lang="en-US" sz="1800" dirty="0">
                <a:solidFill>
                  <a:srgbClr val="00B050"/>
                </a:solidFill>
                <a:latin typeface="Roboto" panose="02000000000000000000" pitchFamily="2" charset="0"/>
                <a:ea typeface="Roboto" panose="02000000000000000000" pitchFamily="2" charset="0"/>
                <a:cs typeface="Roboto" panose="02000000000000000000" pitchFamily="2" charset="0"/>
              </a:rPr>
              <a:t>PyGame, Pyglet</a:t>
            </a:r>
            <a:r>
              <a:rPr lang="en-US" sz="1800" dirty="0">
                <a:latin typeface="Roboto" panose="02000000000000000000" pitchFamily="2" charset="0"/>
                <a:ea typeface="Roboto" panose="02000000000000000000" pitchFamily="2" charset="0"/>
                <a:cs typeface="Roboto" panose="02000000000000000000" pitchFamily="2" charset="0"/>
              </a:rPr>
              <a:t>)</a:t>
            </a:r>
          </a:p>
          <a:p>
            <a:pPr lvl="2"/>
            <a:r>
              <a:rPr lang="en-US" sz="1800" b="1" dirty="0">
                <a:latin typeface="Roboto" panose="02000000000000000000" pitchFamily="2" charset="0"/>
                <a:ea typeface="Roboto" panose="02000000000000000000" pitchFamily="2" charset="0"/>
                <a:cs typeface="Roboto" panose="02000000000000000000" pitchFamily="2" charset="0"/>
              </a:rPr>
              <a:t>Scientific computing </a:t>
            </a:r>
            <a:r>
              <a:rPr lang="en-US" sz="1800" dirty="0">
                <a:latin typeface="Roboto" panose="02000000000000000000" pitchFamily="2" charset="0"/>
                <a:ea typeface="Roboto" panose="02000000000000000000" pitchFamily="2" charset="0"/>
                <a:cs typeface="Roboto" panose="02000000000000000000" pitchFamily="2" charset="0"/>
              </a:rPr>
              <a:t>( </a:t>
            </a:r>
            <a:r>
              <a:rPr lang="en-US" sz="1800" dirty="0">
                <a:solidFill>
                  <a:srgbClr val="00B050"/>
                </a:solidFill>
                <a:latin typeface="Roboto" panose="02000000000000000000" pitchFamily="2" charset="0"/>
                <a:ea typeface="Roboto" panose="02000000000000000000" pitchFamily="2" charset="0"/>
                <a:cs typeface="Roboto" panose="02000000000000000000" pitchFamily="2" charset="0"/>
              </a:rPr>
              <a:t>NASA</a:t>
            </a:r>
            <a:r>
              <a:rPr lang="en-US" sz="1800" dirty="0">
                <a:latin typeface="Roboto" panose="02000000000000000000" pitchFamily="2" charset="0"/>
                <a:ea typeface="Roboto" panose="02000000000000000000" pitchFamily="2" charset="0"/>
                <a:cs typeface="Roboto" panose="02000000000000000000" pitchFamily="2" charset="0"/>
              </a:rPr>
              <a:t> )</a:t>
            </a:r>
          </a:p>
          <a:p>
            <a:pPr lvl="2"/>
            <a:r>
              <a:rPr lang="en-US" sz="1800" b="1" dirty="0">
                <a:latin typeface="Roboto" panose="02000000000000000000" pitchFamily="2" charset="0"/>
                <a:ea typeface="Roboto" panose="02000000000000000000" pitchFamily="2" charset="0"/>
                <a:cs typeface="Roboto" panose="02000000000000000000" pitchFamily="2" charset="0"/>
              </a:rPr>
              <a:t>Text processing </a:t>
            </a:r>
            <a:r>
              <a:rPr lang="en-US" sz="1800" dirty="0">
                <a:latin typeface="Roboto" panose="02000000000000000000" pitchFamily="2" charset="0"/>
                <a:ea typeface="Roboto" panose="02000000000000000000" pitchFamily="2" charset="0"/>
                <a:cs typeface="Roboto" panose="02000000000000000000" pitchFamily="2" charset="0"/>
              </a:rPr>
              <a:t>( </a:t>
            </a:r>
            <a:r>
              <a:rPr lang="en-US" sz="1800" dirty="0">
                <a:solidFill>
                  <a:srgbClr val="00B050"/>
                </a:solidFill>
                <a:latin typeface="Roboto" panose="02000000000000000000" pitchFamily="2" charset="0"/>
                <a:ea typeface="Roboto" panose="02000000000000000000" pitchFamily="2" charset="0"/>
                <a:cs typeface="Roboto" panose="02000000000000000000" pitchFamily="2" charset="0"/>
              </a:rPr>
              <a:t>NLTK, polyglot, TextBlob, The Mercenary </a:t>
            </a:r>
            <a:r>
              <a:rPr lang="en-US" sz="1800" dirty="0">
                <a:latin typeface="Roboto" panose="02000000000000000000" pitchFamily="2" charset="0"/>
                <a:ea typeface="Roboto" panose="02000000000000000000" pitchFamily="2" charset="0"/>
                <a:cs typeface="Roboto" panose="02000000000000000000" pitchFamily="2" charset="0"/>
              </a:rPr>
              <a:t>)</a:t>
            </a:r>
          </a:p>
          <a:p>
            <a:pPr lvl="2"/>
            <a:r>
              <a:rPr lang="en-US" sz="1800" b="1" dirty="0">
                <a:latin typeface="Roboto" panose="02000000000000000000" pitchFamily="2" charset="0"/>
                <a:ea typeface="Roboto" panose="02000000000000000000" pitchFamily="2" charset="0"/>
                <a:cs typeface="Roboto" panose="02000000000000000000" pitchFamily="2" charset="0"/>
              </a:rPr>
              <a:t>Hardware Testing </a:t>
            </a:r>
            <a:r>
              <a:rPr lang="en-US" sz="1800" dirty="0">
                <a:latin typeface="Roboto" panose="02000000000000000000" pitchFamily="2" charset="0"/>
                <a:ea typeface="Roboto" panose="02000000000000000000" pitchFamily="2" charset="0"/>
                <a:cs typeface="Roboto" panose="02000000000000000000" pitchFamily="2" charset="0"/>
              </a:rPr>
              <a:t>( </a:t>
            </a:r>
            <a:r>
              <a:rPr lang="en-US" sz="1800" dirty="0">
                <a:solidFill>
                  <a:srgbClr val="00B050"/>
                </a:solidFill>
                <a:latin typeface="Roboto" panose="02000000000000000000" pitchFamily="2" charset="0"/>
                <a:ea typeface="Roboto" panose="02000000000000000000" pitchFamily="2" charset="0"/>
                <a:cs typeface="Roboto" panose="02000000000000000000" pitchFamily="2" charset="0"/>
              </a:rPr>
              <a:t>Intel, Cisco, HP, Seagate, Qualcomm, and IBM </a:t>
            </a:r>
            <a:r>
              <a:rPr lang="en-US" sz="1800" dirty="0">
                <a:latin typeface="Roboto" panose="02000000000000000000" pitchFamily="2" charset="0"/>
                <a:ea typeface="Roboto" panose="02000000000000000000" pitchFamily="2" charset="0"/>
                <a:cs typeface="Roboto" panose="02000000000000000000" pitchFamily="2" charset="0"/>
              </a:rPr>
              <a:t>)</a:t>
            </a:r>
          </a:p>
          <a:p>
            <a:pPr marL="914400" lvl="2" indent="0">
              <a:buNone/>
            </a:pPr>
            <a:r>
              <a:rPr lang="en-US" sz="1800" dirty="0">
                <a:latin typeface="Roboto" panose="02000000000000000000" pitchFamily="2" charset="0"/>
                <a:ea typeface="Roboto" panose="02000000000000000000" pitchFamily="2" charset="0"/>
                <a:cs typeface="Roboto" panose="02000000000000000000" pitchFamily="2" charset="0"/>
              </a:rPr>
              <a:t>    and many more…..</a:t>
            </a:r>
          </a:p>
        </p:txBody>
      </p:sp>
      <p:sp>
        <p:nvSpPr>
          <p:cNvPr id="35" name="Slide Number Placeholder 34">
            <a:extLst>
              <a:ext uri="{FF2B5EF4-FFF2-40B4-BE49-F238E27FC236}">
                <a16:creationId xmlns:a16="http://schemas.microsoft.com/office/drawing/2014/main" id="{2DD84183-8918-4B86-8418-5094E7C47E67}"/>
              </a:ext>
            </a:extLst>
          </p:cNvPr>
          <p:cNvSpPr>
            <a:spLocks noGrp="1"/>
          </p:cNvSpPr>
          <p:nvPr>
            <p:ph type="sldNum" sz="quarter" idx="4"/>
          </p:nvPr>
        </p:nvSpPr>
        <p:spPr/>
        <p:txBody>
          <a:bodyPr/>
          <a:lstStyle/>
          <a:p>
            <a:fld id="{8C2E478F-E849-4A8C-AF1F-CBCC78A7CBFA}" type="slidenum">
              <a:rPr lang="en-US" smtClean="0"/>
              <a:t>5</a:t>
            </a:fld>
            <a:endParaRPr lang="en-US" dirty="0"/>
          </a:p>
        </p:txBody>
      </p:sp>
    </p:spTree>
    <p:extLst>
      <p:ext uri="{BB962C8B-B14F-4D97-AF65-F5344CB8AC3E}">
        <p14:creationId xmlns:p14="http://schemas.microsoft.com/office/powerpoint/2010/main" val="2720361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Picture placeholder">
            <a:extLst>
              <a:ext uri="{FF2B5EF4-FFF2-40B4-BE49-F238E27FC236}">
                <a16:creationId xmlns:a16="http://schemas.microsoft.com/office/drawing/2014/main" id="{4D593114-653B-4F83-A72F-17932C08057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5" name="Rectangle 4">
            <a:extLst>
              <a:ext uri="{FF2B5EF4-FFF2-40B4-BE49-F238E27FC236}">
                <a16:creationId xmlns:a16="http://schemas.microsoft.com/office/drawing/2014/main" id="{979F9DAD-F6B0-4ECC-8632-4B5E050986A8}"/>
              </a:ext>
              <a:ext uri="{C183D7F6-B498-43B3-948B-1728B52AA6E4}">
                <adec:decorative xmlns:adec="http://schemas.microsoft.com/office/drawing/2017/decorative" val="1"/>
              </a:ext>
            </a:extLst>
          </p:cNvPr>
          <p:cNvSpPr/>
          <p:nvPr/>
        </p:nvSpPr>
        <p:spPr>
          <a:xfrm>
            <a:off x="0" y="-6507"/>
            <a:ext cx="12192000" cy="6858000"/>
          </a:xfrm>
          <a:prstGeom prst="rect">
            <a:avLst/>
          </a:prstGeom>
          <a:gradFill>
            <a:gsLst>
              <a:gs pos="0">
                <a:srgbClr val="01023B">
                  <a:alpha val="70000"/>
                </a:srgbClr>
              </a:gs>
              <a:gs pos="100000">
                <a:srgbClr val="E99757">
                  <a:lumMod val="97000"/>
                  <a:lumOff val="3000"/>
                  <a:alpha val="70000"/>
                </a:srgbClr>
              </a:gs>
              <a:gs pos="50000">
                <a:srgbClr val="A53F52">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4F7706BE-EF2E-459C-8778-01DDD354C634}"/>
              </a:ext>
            </a:extLst>
          </p:cNvPr>
          <p:cNvSpPr>
            <a:spLocks noGrp="1"/>
          </p:cNvSpPr>
          <p:nvPr>
            <p:ph type="title"/>
          </p:nvPr>
        </p:nvSpPr>
        <p:spPr>
          <a:xfrm>
            <a:off x="702365" y="901880"/>
            <a:ext cx="10787270" cy="830649"/>
          </a:xfrm>
        </p:spPr>
        <p:txBody>
          <a:bodyPr>
            <a:normAutofit fontScale="90000"/>
          </a:bodyPr>
          <a:lstStyle/>
          <a:p>
            <a:r>
              <a:rPr lang="en-US" dirty="0">
                <a:solidFill>
                  <a:schemeClr val="bg1"/>
                </a:solidFill>
                <a:latin typeface="Roboto" panose="02000000000000000000" pitchFamily="2" charset="0"/>
                <a:ea typeface="Roboto" panose="02000000000000000000" pitchFamily="2" charset="0"/>
                <a:cs typeface="Roboto" panose="02000000000000000000" pitchFamily="2" charset="0"/>
              </a:rPr>
              <a:t>THANK YOU</a:t>
            </a:r>
          </a:p>
        </p:txBody>
      </p:sp>
      <p:sp>
        <p:nvSpPr>
          <p:cNvPr id="18" name="Rectangle 17">
            <a:extLst>
              <a:ext uri="{FF2B5EF4-FFF2-40B4-BE49-F238E27FC236}">
                <a16:creationId xmlns:a16="http://schemas.microsoft.com/office/drawing/2014/main" id="{5B7DC9FB-F6DF-4841-83A9-A37336FEB076}"/>
              </a:ext>
            </a:extLst>
          </p:cNvPr>
          <p:cNvSpPr/>
          <p:nvPr/>
        </p:nvSpPr>
        <p:spPr>
          <a:xfrm>
            <a:off x="3437642" y="1802072"/>
            <a:ext cx="5316716" cy="370841"/>
          </a:xfrm>
          <a:prstGeom prst="rect">
            <a:avLst/>
          </a:prstGeom>
        </p:spPr>
        <p:txBody>
          <a:bodyPr wrap="square">
            <a:spAutoFit/>
          </a:bodyPr>
          <a:lstStyle/>
          <a:p>
            <a:pPr algn="ctr"/>
            <a:r>
              <a:rPr lang="en-US" spc="600" dirty="0">
                <a:solidFill>
                  <a:schemeClr val="bg1"/>
                </a:solidFill>
                <a:highlight>
                  <a:srgbClr val="01023B"/>
                </a:highlight>
                <a:latin typeface="Roboto" panose="02000000000000000000" pitchFamily="2" charset="0"/>
                <a:ea typeface="Roboto" panose="02000000000000000000" pitchFamily="2" charset="0"/>
                <a:cs typeface="Roboto" panose="02000000000000000000" pitchFamily="2" charset="0"/>
              </a:rPr>
              <a:t> WWW.SHIVESHKUMAR.COM </a:t>
            </a:r>
          </a:p>
        </p:txBody>
      </p:sp>
      <p:pic>
        <p:nvPicPr>
          <p:cNvPr id="11" name="Graphic 10" descr="User" title="Icon - Presenter Name">
            <a:extLst>
              <a:ext uri="{FF2B5EF4-FFF2-40B4-BE49-F238E27FC236}">
                <a16:creationId xmlns:a16="http://schemas.microsoft.com/office/drawing/2014/main" id="{CB7DE048-B12A-41D3-B89F-B56544FA94F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08371" y="3061212"/>
            <a:ext cx="558449" cy="558449"/>
          </a:xfrm>
          <a:prstGeom prst="rect">
            <a:avLst/>
          </a:prstGeom>
        </p:spPr>
      </p:pic>
      <p:sp>
        <p:nvSpPr>
          <p:cNvPr id="14" name="Subtitle 2">
            <a:extLst>
              <a:ext uri="{FF2B5EF4-FFF2-40B4-BE49-F238E27FC236}">
                <a16:creationId xmlns:a16="http://schemas.microsoft.com/office/drawing/2014/main" id="{A62C97B6-F2B5-4806-AB83-0CC32DF096AE}"/>
              </a:ext>
            </a:extLst>
          </p:cNvPr>
          <p:cNvSpPr txBox="1">
            <a:spLocks/>
          </p:cNvSpPr>
          <p:nvPr/>
        </p:nvSpPr>
        <p:spPr>
          <a:xfrm>
            <a:off x="5103215" y="3061213"/>
            <a:ext cx="3345046" cy="55844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00B0F0"/>
              </a:buClr>
            </a:pPr>
            <a:r>
              <a:rPr lang="en-US" sz="1800" spc="300" dirty="0">
                <a:latin typeface="Roboto" panose="02000000000000000000" pitchFamily="2" charset="0"/>
                <a:ea typeface="Roboto" panose="02000000000000000000" pitchFamily="2" charset="0"/>
                <a:cs typeface="Roboto" panose="02000000000000000000" pitchFamily="2" charset="0"/>
              </a:rPr>
              <a:t>SHIVESH KUMAR</a:t>
            </a:r>
            <a:endParaRPr kumimoji="0" lang="en-US" sz="1800" u="none" strike="noStrike" kern="1200" cap="none" spc="30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3" name="Graphic 12" descr="Smart Phone" title="Icon - Presenter Phone Number">
            <a:extLst>
              <a:ext uri="{FF2B5EF4-FFF2-40B4-BE49-F238E27FC236}">
                <a16:creationId xmlns:a16="http://schemas.microsoft.com/office/drawing/2014/main" id="{D46F90A0-A362-4144-AB92-33B00391B40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08371" y="3965527"/>
            <a:ext cx="558449" cy="558449"/>
          </a:xfrm>
          <a:prstGeom prst="rect">
            <a:avLst/>
          </a:prstGeom>
        </p:spPr>
      </p:pic>
      <p:sp>
        <p:nvSpPr>
          <p:cNvPr id="15" name="Text Placeholder 17">
            <a:extLst>
              <a:ext uri="{FF2B5EF4-FFF2-40B4-BE49-F238E27FC236}">
                <a16:creationId xmlns:a16="http://schemas.microsoft.com/office/drawing/2014/main" id="{D6C1F9A6-DF05-40A3-A22A-A5F42139BD96}"/>
              </a:ext>
            </a:extLst>
          </p:cNvPr>
          <p:cNvSpPr txBox="1">
            <a:spLocks/>
          </p:cNvSpPr>
          <p:nvPr/>
        </p:nvSpPr>
        <p:spPr>
          <a:xfrm>
            <a:off x="5103221" y="4006497"/>
            <a:ext cx="3144655" cy="517480"/>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dirty="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dirty="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dirty="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dirty="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B0F0"/>
              </a:buClr>
            </a:pPr>
            <a:r>
              <a:rPr kumimoji="0" lang="en-US" sz="1800" u="none" strike="noStrike" kern="1200" cap="none" spc="30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a:t>
            </a:r>
            <a:r>
              <a:rPr lang="en-US" sz="1800" spc="300" dirty="0">
                <a:latin typeface="Roboto" panose="02000000000000000000" pitchFamily="2" charset="0"/>
                <a:ea typeface="Roboto" panose="02000000000000000000" pitchFamily="2" charset="0"/>
                <a:cs typeface="Roboto" panose="02000000000000000000" pitchFamily="2" charset="0"/>
              </a:rPr>
              <a:t>1 (857) 891 - 0850</a:t>
            </a:r>
            <a:endParaRPr kumimoji="0" lang="en-US" sz="1800" u="none" strike="noStrike" kern="1200" cap="none" spc="30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Envelope" title="Icon Presenter Email">
            <a:extLst>
              <a:ext uri="{FF2B5EF4-FFF2-40B4-BE49-F238E27FC236}">
                <a16:creationId xmlns:a16="http://schemas.microsoft.com/office/drawing/2014/main" id="{DA1E1FC6-9F80-4CAF-ACF2-AB062937A45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08371" y="4964360"/>
            <a:ext cx="558449" cy="558449"/>
          </a:xfrm>
          <a:prstGeom prst="rect">
            <a:avLst/>
          </a:prstGeom>
        </p:spPr>
      </p:pic>
      <p:sp>
        <p:nvSpPr>
          <p:cNvPr id="16" name="Text Placeholder 18">
            <a:extLst>
              <a:ext uri="{FF2B5EF4-FFF2-40B4-BE49-F238E27FC236}">
                <a16:creationId xmlns:a16="http://schemas.microsoft.com/office/drawing/2014/main" id="{E0127FD3-DBF1-49D0-8E40-2DB72E1AEC7C}"/>
              </a:ext>
            </a:extLst>
          </p:cNvPr>
          <p:cNvSpPr txBox="1">
            <a:spLocks/>
          </p:cNvSpPr>
          <p:nvPr/>
        </p:nvSpPr>
        <p:spPr>
          <a:xfrm>
            <a:off x="5103220" y="5032398"/>
            <a:ext cx="3871097" cy="25603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00B0F0"/>
              </a:buClr>
              <a:buSzTx/>
              <a:buFont typeface="Arial" panose="020B0604020202020204" pitchFamily="34" charset="0"/>
              <a:buNone/>
              <a:tabLst/>
              <a:defRPr/>
            </a:pPr>
            <a:r>
              <a:rPr lang="en-US" sz="1800" spc="300" dirty="0">
                <a:latin typeface="Roboto" panose="02000000000000000000" pitchFamily="2" charset="0"/>
                <a:ea typeface="Roboto" panose="02000000000000000000" pitchFamily="2" charset="0"/>
                <a:cs typeface="Roboto" panose="02000000000000000000" pitchFamily="2" charset="0"/>
              </a:rPr>
              <a:t>s</a:t>
            </a:r>
            <a:r>
              <a:rPr kumimoji="0" lang="en-US" sz="1800" u="none" strike="noStrike" kern="1200" cap="none" spc="30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hivesh.kumar@</a:t>
            </a:r>
            <a:r>
              <a:rPr lang="en-US" sz="1800" spc="300" dirty="0">
                <a:latin typeface="Roboto" panose="02000000000000000000" pitchFamily="2" charset="0"/>
                <a:ea typeface="Roboto" panose="02000000000000000000" pitchFamily="2" charset="0"/>
                <a:cs typeface="Roboto" panose="02000000000000000000" pitchFamily="2" charset="0"/>
              </a:rPr>
              <a:t>isobar</a:t>
            </a:r>
            <a:r>
              <a:rPr kumimoji="0" lang="en-US" sz="1800" u="none" strike="noStrike" kern="1200" cap="none" spc="30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.com</a:t>
            </a:r>
          </a:p>
        </p:txBody>
      </p:sp>
    </p:spTree>
    <p:extLst>
      <p:ext uri="{BB962C8B-B14F-4D97-AF65-F5344CB8AC3E}">
        <p14:creationId xmlns:p14="http://schemas.microsoft.com/office/powerpoint/2010/main" val="92772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bstract Coding&#10;">
            <a:extLst>
              <a:ext uri="{FF2B5EF4-FFF2-40B4-BE49-F238E27FC236}">
                <a16:creationId xmlns:a16="http://schemas.microsoft.com/office/drawing/2014/main" id="{5F76566E-36EF-4E0C-8563-ABC2D25923B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0" y="0"/>
            <a:ext cx="3742441" cy="6858000"/>
          </a:xfrm>
        </p:spPr>
      </p:pic>
      <p:sp>
        <p:nvSpPr>
          <p:cNvPr id="14" name="Rectangle 13">
            <a:extLst>
              <a:ext uri="{FF2B5EF4-FFF2-40B4-BE49-F238E27FC236}">
                <a16:creationId xmlns:a16="http://schemas.microsoft.com/office/drawing/2014/main" id="{D687D26E-D67A-4318-AAB1-DCEAA89EEB21}"/>
              </a:ext>
              <a:ext uri="{C183D7F6-B498-43B3-948B-1728B52AA6E4}">
                <adec:decorative xmlns:adec="http://schemas.microsoft.com/office/drawing/2017/decorative" val="1"/>
              </a:ext>
            </a:extLst>
          </p:cNvPr>
          <p:cNvSpPr/>
          <p:nvPr/>
        </p:nvSpPr>
        <p:spPr>
          <a:xfrm>
            <a:off x="0" y="0"/>
            <a:ext cx="3742441" cy="688271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2734962 w 6096000"/>
              <a:gd name="connsiteY2" fmla="*/ 6808573 h 6858000"/>
              <a:gd name="connsiteX3" fmla="*/ 0 w 6096000"/>
              <a:gd name="connsiteY3" fmla="*/ 6858000 h 6858000"/>
              <a:gd name="connsiteX4" fmla="*/ 0 w 6096000"/>
              <a:gd name="connsiteY4" fmla="*/ 0 h 6858000"/>
              <a:gd name="connsiteX0" fmla="*/ 0 w 6096000"/>
              <a:gd name="connsiteY0" fmla="*/ 0 h 6882714"/>
              <a:gd name="connsiteX1" fmla="*/ 6096000 w 6096000"/>
              <a:gd name="connsiteY1" fmla="*/ 0 h 6882714"/>
              <a:gd name="connsiteX2" fmla="*/ 4242486 w 6096000"/>
              <a:gd name="connsiteY2" fmla="*/ 6882714 h 6882714"/>
              <a:gd name="connsiteX3" fmla="*/ 0 w 6096000"/>
              <a:gd name="connsiteY3" fmla="*/ 6858000 h 6882714"/>
              <a:gd name="connsiteX4" fmla="*/ 0 w 6096000"/>
              <a:gd name="connsiteY4" fmla="*/ 0 h 688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82714">
                <a:moveTo>
                  <a:pt x="0" y="0"/>
                </a:moveTo>
                <a:lnTo>
                  <a:pt x="6096000" y="0"/>
                </a:lnTo>
                <a:lnTo>
                  <a:pt x="4242486" y="6882714"/>
                </a:lnTo>
                <a:lnTo>
                  <a:pt x="0" y="6858000"/>
                </a:lnTo>
                <a:lnTo>
                  <a:pt x="0" y="0"/>
                </a:lnTo>
                <a:close/>
              </a:path>
            </a:pathLst>
          </a:custGeom>
          <a:gradFill flip="none" rotWithShape="1">
            <a:gsLst>
              <a:gs pos="0">
                <a:srgbClr val="01023B">
                  <a:alpha val="70000"/>
                </a:srgbClr>
              </a:gs>
              <a:gs pos="100000">
                <a:srgbClr val="E99757">
                  <a:alpha val="70000"/>
                </a:srgbClr>
              </a:gs>
              <a:gs pos="50000">
                <a:srgbClr val="A53F52">
                  <a:alpha val="7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3742440" y="264038"/>
            <a:ext cx="7708705" cy="518299"/>
          </a:xfrm>
        </p:spPr>
        <p:txBody>
          <a:bodyPr>
            <a:normAutofit fontScale="90000"/>
          </a:bodyPr>
          <a:lstStyle/>
          <a:p>
            <a:pPr algn="l"/>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Python implementation</a:t>
            </a:r>
          </a:p>
        </p:txBody>
      </p:sp>
      <p:sp>
        <p:nvSpPr>
          <p:cNvPr id="4" name="Text Placeholder 3">
            <a:extLst>
              <a:ext uri="{FF2B5EF4-FFF2-40B4-BE49-F238E27FC236}">
                <a16:creationId xmlns:a16="http://schemas.microsoft.com/office/drawing/2014/main" id="{A8CA6DEC-302B-49C8-AC11-FD6F37AFA854}"/>
              </a:ext>
            </a:extLst>
          </p:cNvPr>
          <p:cNvSpPr>
            <a:spLocks noGrp="1"/>
          </p:cNvSpPr>
          <p:nvPr>
            <p:ph type="body" idx="1"/>
          </p:nvPr>
        </p:nvSpPr>
        <p:spPr>
          <a:xfrm>
            <a:off x="3742440" y="882412"/>
            <a:ext cx="8449559" cy="5975588"/>
          </a:xfrm>
          <a:solidFill>
            <a:schemeClr val="bg2"/>
          </a:solidFill>
        </p:spPr>
        <p:txBody>
          <a:bodyPr>
            <a:normAutofit fontScale="92500" lnSpcReduction="10000"/>
          </a:bodyPr>
          <a:lstStyle/>
          <a:p>
            <a:pPr algn="just"/>
            <a:r>
              <a:rPr lang="en-US" sz="1800" spc="100" dirty="0">
                <a:solidFill>
                  <a:schemeClr val="tx1"/>
                </a:solidFill>
                <a:latin typeface="Roboto" panose="02000000000000000000" pitchFamily="2" charset="0"/>
                <a:ea typeface="Roboto" panose="02000000000000000000" pitchFamily="2" charset="0"/>
                <a:cs typeface="Roboto" panose="02000000000000000000" pitchFamily="2" charset="0"/>
              </a:rPr>
              <a:t>When we speak of </a:t>
            </a:r>
            <a:r>
              <a:rPr lang="en-US" sz="1800" spc="100" dirty="0">
                <a:solidFill>
                  <a:schemeClr val="tx1"/>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Python</a:t>
            </a:r>
            <a:r>
              <a:rPr lang="en-US" sz="1800" spc="100" dirty="0">
                <a:solidFill>
                  <a:schemeClr val="tx1"/>
                </a:solidFill>
                <a:latin typeface="Roboto" panose="02000000000000000000" pitchFamily="2" charset="0"/>
                <a:ea typeface="Roboto" panose="02000000000000000000" pitchFamily="2" charset="0"/>
                <a:cs typeface="Roboto" panose="02000000000000000000" pitchFamily="2" charset="0"/>
              </a:rPr>
              <a:t> we often mean not </a:t>
            </a:r>
            <a:r>
              <a:rPr lang="en-US" sz="1800" b="1" spc="100" dirty="0">
                <a:solidFill>
                  <a:schemeClr val="tx1"/>
                </a:solidFill>
                <a:latin typeface="Roboto" panose="02000000000000000000" pitchFamily="2" charset="0"/>
                <a:ea typeface="Roboto" panose="02000000000000000000" pitchFamily="2" charset="0"/>
                <a:cs typeface="Roboto" panose="02000000000000000000" pitchFamily="2" charset="0"/>
              </a:rPr>
              <a:t>just</a:t>
            </a:r>
            <a:r>
              <a:rPr lang="en-US" sz="1800" spc="100" dirty="0">
                <a:solidFill>
                  <a:schemeClr val="tx1"/>
                </a:solidFill>
                <a:latin typeface="Roboto" panose="02000000000000000000" pitchFamily="2" charset="0"/>
                <a:ea typeface="Roboto" panose="02000000000000000000" pitchFamily="2" charset="0"/>
                <a:cs typeface="Roboto" panose="02000000000000000000" pitchFamily="2" charset="0"/>
              </a:rPr>
              <a:t> the language but also the </a:t>
            </a:r>
            <a:r>
              <a:rPr lang="en-US" sz="1800" b="1" spc="100" dirty="0">
                <a:solidFill>
                  <a:schemeClr val="tx1"/>
                </a:solidFill>
                <a:latin typeface="Roboto" panose="02000000000000000000" pitchFamily="2" charset="0"/>
                <a:ea typeface="Roboto" panose="02000000000000000000" pitchFamily="2" charset="0"/>
                <a:cs typeface="Roboto" panose="02000000000000000000" pitchFamily="2" charset="0"/>
              </a:rPr>
              <a:t>implementation</a:t>
            </a:r>
            <a:r>
              <a:rPr lang="en-US" sz="1800" spc="100" dirty="0">
                <a:solidFill>
                  <a:schemeClr val="tx1"/>
                </a:solidFill>
                <a:latin typeface="Roboto" panose="02000000000000000000" pitchFamily="2" charset="0"/>
                <a:ea typeface="Roboto" panose="02000000000000000000" pitchFamily="2" charset="0"/>
                <a:cs typeface="Roboto" panose="02000000000000000000" pitchFamily="2" charset="0"/>
              </a:rPr>
              <a:t>. </a:t>
            </a:r>
          </a:p>
          <a:p>
            <a:pPr algn="just"/>
            <a:r>
              <a:rPr lang="en-US" sz="1800" spc="100" dirty="0">
                <a:solidFill>
                  <a:schemeClr val="tx1"/>
                </a:solidFill>
                <a:latin typeface="Roboto" panose="02000000000000000000" pitchFamily="2" charset="0"/>
                <a:ea typeface="Roboto" panose="02000000000000000000" pitchFamily="2" charset="0"/>
                <a:cs typeface="Roboto" panose="02000000000000000000" pitchFamily="2" charset="0"/>
              </a:rPr>
              <a:t>Python is actually a specification for a language that can be implemented in many different ways.</a:t>
            </a:r>
          </a:p>
          <a:p>
            <a:pPr algn="just"/>
            <a:r>
              <a:rPr lang="en-US" altLang="en-US" sz="1800" b="1" spc="100" dirty="0">
                <a:solidFill>
                  <a:schemeClr val="tx1"/>
                </a:solidFill>
                <a:latin typeface="Roboto" panose="02000000000000000000" pitchFamily="2" charset="0"/>
                <a:ea typeface="Roboto" panose="02000000000000000000" pitchFamily="2" charset="0"/>
                <a:cs typeface="Roboto" panose="02000000000000000000" pitchFamily="2" charset="0"/>
              </a:rPr>
              <a:t>Different Implementations</a:t>
            </a:r>
            <a:r>
              <a:rPr lang="en-US" altLang="en-US" sz="1800" spc="100" dirty="0">
                <a:solidFill>
                  <a:schemeClr val="tx1"/>
                </a:solidFill>
                <a:latin typeface="Roboto" panose="02000000000000000000" pitchFamily="2" charset="0"/>
                <a:ea typeface="Roboto" panose="02000000000000000000" pitchFamily="2" charset="0"/>
                <a:cs typeface="Roboto" panose="02000000000000000000" pitchFamily="2" charset="0"/>
              </a:rPr>
              <a:t>:</a:t>
            </a:r>
          </a:p>
          <a:p>
            <a:pPr marL="457200" indent="-457200" algn="just">
              <a:buFont typeface="+mj-lt"/>
              <a:buAutoNum type="arabicPeriod"/>
            </a:pPr>
            <a:r>
              <a:rPr lang="en-US" altLang="en-US" sz="2200" b="1" u="sng" spc="100" dirty="0">
                <a:solidFill>
                  <a:srgbClr val="C00000"/>
                </a:solidFill>
                <a:latin typeface="Roboto" panose="02000000000000000000" pitchFamily="2" charset="0"/>
                <a:ea typeface="Roboto" panose="02000000000000000000" pitchFamily="2" charset="0"/>
                <a:cs typeface="Roboto" panose="02000000000000000000" pitchFamily="2" charset="0"/>
              </a:rPr>
              <a:t>CPython</a:t>
            </a:r>
          </a:p>
          <a:p>
            <a:pPr algn="just"/>
            <a:r>
              <a:rPr lang="en-US" altLang="en-US" sz="1600" spc="100" dirty="0">
                <a:solidFill>
                  <a:schemeClr val="tx1"/>
                </a:solidFill>
                <a:latin typeface="Roboto" panose="02000000000000000000" pitchFamily="2" charset="0"/>
                <a:ea typeface="Roboto" panose="02000000000000000000" pitchFamily="2" charset="0"/>
                <a:cs typeface="Roboto" panose="02000000000000000000" pitchFamily="2" charset="0"/>
              </a:rPr>
              <a:t>The default implementation of the Python programming language is </a:t>
            </a:r>
            <a:r>
              <a:rPr lang="en-US" altLang="en-US" sz="1600" b="1" spc="100" dirty="0">
                <a:solidFill>
                  <a:schemeClr val="tx1"/>
                </a:solidFill>
                <a:latin typeface="Roboto" panose="02000000000000000000" pitchFamily="2" charset="0"/>
                <a:ea typeface="Roboto" panose="02000000000000000000" pitchFamily="2" charset="0"/>
                <a:cs typeface="Roboto" panose="02000000000000000000" pitchFamily="2" charset="0"/>
              </a:rPr>
              <a:t>Cpython</a:t>
            </a:r>
            <a:r>
              <a:rPr lang="en-US" altLang="en-US" sz="1600" spc="100" dirty="0">
                <a:solidFill>
                  <a:schemeClr val="tx1"/>
                </a:solidFill>
                <a:latin typeface="Roboto" panose="02000000000000000000" pitchFamily="2" charset="0"/>
                <a:ea typeface="Roboto" panose="02000000000000000000" pitchFamily="2" charset="0"/>
                <a:cs typeface="Roboto" panose="02000000000000000000" pitchFamily="2" charset="0"/>
              </a:rPr>
              <a:t>. As the name suggests Cpython is written in </a:t>
            </a:r>
            <a:r>
              <a:rPr lang="en-US" altLang="en-US" sz="1600" b="1" spc="100" dirty="0">
                <a:solidFill>
                  <a:schemeClr val="tx1"/>
                </a:solidFill>
                <a:latin typeface="Roboto" panose="02000000000000000000" pitchFamily="2" charset="0"/>
                <a:ea typeface="Roboto" panose="02000000000000000000" pitchFamily="2" charset="0"/>
                <a:cs typeface="Roboto" panose="02000000000000000000" pitchFamily="2" charset="0"/>
              </a:rPr>
              <a:t>C</a:t>
            </a:r>
            <a:r>
              <a:rPr lang="en-US" altLang="en-US" sz="1600" spc="100" dirty="0">
                <a:solidFill>
                  <a:schemeClr val="tx1"/>
                </a:solidFill>
                <a:latin typeface="Roboto" panose="02000000000000000000" pitchFamily="2" charset="0"/>
                <a:ea typeface="Roboto" panose="02000000000000000000" pitchFamily="2" charset="0"/>
                <a:cs typeface="Roboto" panose="02000000000000000000" pitchFamily="2" charset="0"/>
              </a:rPr>
              <a:t> language. Cpython compiles the python source code into intermediate bytecode, which is executed by the Cpython virtual machine.</a:t>
            </a:r>
          </a:p>
          <a:p>
            <a:pPr algn="just"/>
            <a:r>
              <a:rPr lang="en-US" altLang="en-US" sz="2200" b="1" spc="100" dirty="0">
                <a:solidFill>
                  <a:srgbClr val="C00000"/>
                </a:solidFill>
                <a:latin typeface="Roboto" panose="02000000000000000000" pitchFamily="2" charset="0"/>
                <a:ea typeface="Roboto" panose="02000000000000000000" pitchFamily="2" charset="0"/>
                <a:cs typeface="Roboto" panose="02000000000000000000" pitchFamily="2" charset="0"/>
              </a:rPr>
              <a:t>2.    </a:t>
            </a:r>
            <a:r>
              <a:rPr lang="en-US" altLang="en-US" sz="2200" b="1" u="sng" spc="100" dirty="0">
                <a:solidFill>
                  <a:srgbClr val="C00000"/>
                </a:solidFill>
                <a:latin typeface="Roboto" panose="02000000000000000000" pitchFamily="2" charset="0"/>
                <a:ea typeface="Roboto" panose="02000000000000000000" pitchFamily="2" charset="0"/>
                <a:cs typeface="Roboto" panose="02000000000000000000" pitchFamily="2" charset="0"/>
              </a:rPr>
              <a:t>IronPython</a:t>
            </a:r>
          </a:p>
          <a:p>
            <a:pPr algn="just"/>
            <a:r>
              <a:rPr lang="en-US" altLang="en-US" sz="1600" spc="100" dirty="0">
                <a:solidFill>
                  <a:schemeClr val="tx1"/>
                </a:solidFill>
                <a:latin typeface="Roboto" panose="02000000000000000000" pitchFamily="2" charset="0"/>
                <a:ea typeface="Roboto" panose="02000000000000000000" pitchFamily="2" charset="0"/>
                <a:cs typeface="Roboto" panose="02000000000000000000" pitchFamily="2" charset="0"/>
              </a:rPr>
              <a:t>A Python implementation written in C# targeting Microsoft’s .NET framework.</a:t>
            </a:r>
          </a:p>
          <a:p>
            <a:pPr algn="just"/>
            <a:r>
              <a:rPr lang="en-US" altLang="en-US" sz="2200" b="1" spc="100" dirty="0">
                <a:solidFill>
                  <a:srgbClr val="C00000"/>
                </a:solidFill>
                <a:latin typeface="Roboto" panose="02000000000000000000" pitchFamily="2" charset="0"/>
                <a:ea typeface="Roboto" panose="02000000000000000000" pitchFamily="2" charset="0"/>
                <a:cs typeface="Roboto" panose="02000000000000000000" pitchFamily="2" charset="0"/>
              </a:rPr>
              <a:t>3.    </a:t>
            </a:r>
            <a:r>
              <a:rPr lang="en-US" altLang="en-US" sz="2200" b="1" u="sng" spc="100" dirty="0">
                <a:solidFill>
                  <a:srgbClr val="C00000"/>
                </a:solidFill>
                <a:latin typeface="Roboto" panose="02000000000000000000" pitchFamily="2" charset="0"/>
                <a:ea typeface="Roboto" panose="02000000000000000000" pitchFamily="2" charset="0"/>
                <a:cs typeface="Roboto" panose="02000000000000000000" pitchFamily="2" charset="0"/>
              </a:rPr>
              <a:t>PyPy</a:t>
            </a:r>
          </a:p>
          <a:p>
            <a:pPr algn="just"/>
            <a:r>
              <a:rPr lang="en-US" altLang="en-US" sz="1600" spc="100" dirty="0">
                <a:solidFill>
                  <a:schemeClr val="tx1"/>
                </a:solidFill>
                <a:latin typeface="Roboto" panose="02000000000000000000" pitchFamily="2" charset="0"/>
                <a:ea typeface="Roboto" panose="02000000000000000000" pitchFamily="2" charset="0"/>
                <a:cs typeface="Roboto" panose="02000000000000000000" pitchFamily="2" charset="0"/>
              </a:rPr>
              <a:t>PyPy is an implementation of the Python programming language written in Python. The Interpreter is written in RPython (a subset of Python).</a:t>
            </a:r>
          </a:p>
          <a:p>
            <a:pPr algn="just"/>
            <a:r>
              <a:rPr lang="en-US" altLang="en-US" sz="2200" b="1" spc="100" dirty="0">
                <a:solidFill>
                  <a:srgbClr val="C00000"/>
                </a:solidFill>
                <a:latin typeface="Roboto" panose="02000000000000000000" pitchFamily="2" charset="0"/>
                <a:ea typeface="Roboto" panose="02000000000000000000" pitchFamily="2" charset="0"/>
                <a:cs typeface="Roboto" panose="02000000000000000000" pitchFamily="2" charset="0"/>
              </a:rPr>
              <a:t>4.    </a:t>
            </a:r>
            <a:r>
              <a:rPr lang="en-US" altLang="en-US" sz="2200" b="1" u="sng" spc="100" dirty="0">
                <a:solidFill>
                  <a:srgbClr val="C00000"/>
                </a:solidFill>
                <a:latin typeface="Roboto" panose="02000000000000000000" pitchFamily="2" charset="0"/>
                <a:ea typeface="Roboto" panose="02000000000000000000" pitchFamily="2" charset="0"/>
                <a:cs typeface="Roboto" panose="02000000000000000000" pitchFamily="2" charset="0"/>
              </a:rPr>
              <a:t>Jython</a:t>
            </a:r>
          </a:p>
          <a:p>
            <a:pPr algn="just"/>
            <a:r>
              <a:rPr lang="en-US" altLang="en-US" sz="1600" spc="100" dirty="0">
                <a:solidFill>
                  <a:schemeClr val="tx1"/>
                </a:solidFill>
                <a:latin typeface="Roboto" panose="02000000000000000000" pitchFamily="2" charset="0"/>
                <a:ea typeface="Roboto" panose="02000000000000000000" pitchFamily="2" charset="0"/>
                <a:cs typeface="Roboto" panose="02000000000000000000" pitchFamily="2" charset="0"/>
              </a:rPr>
              <a:t>Jython is an implementation of the Python programming language that can run on the Java platform. Jython programs use Java classes instead of Python modules .Jython compiles into Java byte code, which can then be run by Java virtual machine. </a:t>
            </a:r>
          </a:p>
          <a:p>
            <a:pPr algn="just"/>
            <a:endParaRPr lang="en-US" altLang="en-US" sz="2200" b="1" u="sng" spc="100" dirty="0">
              <a:solidFill>
                <a:srgbClr val="C00000"/>
              </a:solidFill>
            </a:endParaRP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p:txBody>
          <a:bodyPr/>
          <a:lstStyle/>
          <a:p>
            <a:fld id="{8C2E478F-E849-4A8C-AF1F-CBCC78A7CBFA}" type="slidenum">
              <a:rPr lang="en-US" smtClean="0"/>
              <a:pPr/>
              <a:t>6</a:t>
            </a:fld>
            <a:endParaRPr lang="en-US" dirty="0"/>
          </a:p>
        </p:txBody>
      </p:sp>
    </p:spTree>
    <p:extLst>
      <p:ext uri="{BB962C8B-B14F-4D97-AF65-F5344CB8AC3E}">
        <p14:creationId xmlns:p14="http://schemas.microsoft.com/office/powerpoint/2010/main" val="381933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600" b="1" kern="1200" dirty="0">
                <a:solidFill>
                  <a:srgbClr val="FFFFFF"/>
                </a:solidFill>
                <a:latin typeface="+mj-lt"/>
                <a:ea typeface="+mj-ea"/>
                <a:cs typeface="+mj-cs"/>
              </a:rPr>
              <a:t>Inside Python VM</a:t>
            </a:r>
          </a:p>
        </p:txBody>
      </p:sp>
      <p:pic>
        <p:nvPicPr>
          <p:cNvPr id="8" name="Picture 7">
            <a:extLst>
              <a:ext uri="{FF2B5EF4-FFF2-40B4-BE49-F238E27FC236}">
                <a16:creationId xmlns:a16="http://schemas.microsoft.com/office/drawing/2014/main" id="{89622749-29A9-4F06-9C66-A2C3B5967135}"/>
              </a:ext>
            </a:extLst>
          </p:cNvPr>
          <p:cNvPicPr>
            <a:picLocks noChangeAspect="1"/>
          </p:cNvPicPr>
          <p:nvPr/>
        </p:nvPicPr>
        <p:blipFill>
          <a:blip r:embed="rId2"/>
          <a:stretch>
            <a:fillRect/>
          </a:stretch>
        </p:blipFill>
        <p:spPr>
          <a:xfrm>
            <a:off x="3619894" y="2074019"/>
            <a:ext cx="4062952" cy="2497226"/>
          </a:xfrm>
          <a:prstGeom prst="rect">
            <a:avLst/>
          </a:prstGeom>
          <a:ln w="88900" cap="sq" cmpd="thickThin">
            <a:solidFill>
              <a:srgbClr val="000000"/>
            </a:solidFill>
            <a:prstDash val="solid"/>
            <a:miter lim="800000"/>
          </a:ln>
          <a:effectLst>
            <a:innerShdw blurRad="76200">
              <a:srgbClr val="000000"/>
            </a:innerShdw>
          </a:effectLst>
        </p:spPr>
      </p:pic>
      <p:sp>
        <p:nvSpPr>
          <p:cNvPr id="4" name="Text Placeholder 3">
            <a:extLst>
              <a:ext uri="{FF2B5EF4-FFF2-40B4-BE49-F238E27FC236}">
                <a16:creationId xmlns:a16="http://schemas.microsoft.com/office/drawing/2014/main" id="{A8CA6DEC-302B-49C8-AC11-FD6F37AFA854}"/>
              </a:ext>
            </a:extLst>
          </p:cNvPr>
          <p:cNvSpPr>
            <a:spLocks noGrp="1"/>
          </p:cNvSpPr>
          <p:nvPr>
            <p:ph type="body" idx="1"/>
          </p:nvPr>
        </p:nvSpPr>
        <p:spPr>
          <a:xfrm>
            <a:off x="3316794" y="249954"/>
            <a:ext cx="7825165" cy="584909"/>
          </a:xfrm>
        </p:spPr>
        <p:txBody>
          <a:bodyPr vert="horz" lIns="91440" tIns="45720" rIns="91440" bIns="45720" rtlCol="0">
            <a:normAutofit/>
          </a:bodyPr>
          <a:lstStyle/>
          <a:p>
            <a:pPr>
              <a:lnSpc>
                <a:spcPct val="90000"/>
              </a:lnSpc>
            </a:pPr>
            <a:r>
              <a:rPr lang="en-US" sz="2800" b="1" spc="100" dirty="0">
                <a:solidFill>
                  <a:srgbClr val="FF0000"/>
                </a:solidFill>
                <a:latin typeface="Roboto" panose="02000000000000000000" pitchFamily="2" charset="0"/>
                <a:ea typeface="Roboto" panose="02000000000000000000" pitchFamily="2" charset="0"/>
                <a:cs typeface="Roboto" panose="02000000000000000000" pitchFamily="2" charset="0"/>
              </a:rPr>
              <a:t>INTERPERTATION</a:t>
            </a:r>
          </a:p>
          <a:p>
            <a:pPr indent="-228600">
              <a:lnSpc>
                <a:spcPct val="90000"/>
              </a:lnSpc>
              <a:buFont typeface="Arial" panose="020B0604020202020204" pitchFamily="34" charset="0"/>
              <a:buChar char="•"/>
            </a:pPr>
            <a:endParaRPr lang="en-US" altLang="en-US" sz="1800" spc="100" dirty="0">
              <a:solidFill>
                <a:schemeClr val="tx1"/>
              </a:solidFill>
            </a:endParaRP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7</a:t>
            </a:fld>
            <a:endParaRPr lang="en-US">
              <a:solidFill>
                <a:prstClr val="black">
                  <a:tint val="75000"/>
                </a:prstClr>
              </a:solidFill>
            </a:endParaRPr>
          </a:p>
        </p:txBody>
      </p:sp>
      <p:sp>
        <p:nvSpPr>
          <p:cNvPr id="9" name="Rectangle 8">
            <a:extLst>
              <a:ext uri="{FF2B5EF4-FFF2-40B4-BE49-F238E27FC236}">
                <a16:creationId xmlns:a16="http://schemas.microsoft.com/office/drawing/2014/main" id="{53FF8C66-F1EA-4E44-9A3C-6D517B049303}"/>
              </a:ext>
            </a:extLst>
          </p:cNvPr>
          <p:cNvSpPr/>
          <p:nvPr/>
        </p:nvSpPr>
        <p:spPr>
          <a:xfrm>
            <a:off x="3437710" y="834863"/>
            <a:ext cx="8534332" cy="1089529"/>
          </a:xfrm>
          <a:prstGeom prst="rect">
            <a:avLst/>
          </a:prstGeom>
        </p:spPr>
        <p:txBody>
          <a:bodyPr wrap="square">
            <a:spAutoFit/>
          </a:bodyPr>
          <a:lstStyle/>
          <a:p>
            <a:pPr>
              <a:lnSpc>
                <a:spcPct val="90000"/>
              </a:lnSpc>
            </a:pPr>
            <a:r>
              <a:rPr lang="en-US" spc="100" dirty="0">
                <a:latin typeface="Roboto" panose="02000000000000000000" pitchFamily="2" charset="0"/>
                <a:ea typeface="Roboto" panose="02000000000000000000" pitchFamily="2" charset="0"/>
                <a:cs typeface="Roboto" panose="02000000000000000000" pitchFamily="2" charset="0"/>
              </a:rPr>
              <a:t>We will talking about </a:t>
            </a:r>
            <a:r>
              <a:rPr lang="en-US" b="1" spc="100" dirty="0">
                <a:latin typeface="Roboto" panose="02000000000000000000" pitchFamily="2" charset="0"/>
                <a:ea typeface="Roboto" panose="02000000000000000000" pitchFamily="2" charset="0"/>
                <a:cs typeface="Roboto" panose="02000000000000000000" pitchFamily="2" charset="0"/>
              </a:rPr>
              <a:t>Cpython</a:t>
            </a:r>
            <a:r>
              <a:rPr lang="en-US" spc="100" dirty="0">
                <a:latin typeface="Roboto" panose="02000000000000000000" pitchFamily="2" charset="0"/>
                <a:ea typeface="Roboto" panose="02000000000000000000" pitchFamily="2" charset="0"/>
                <a:cs typeface="Roboto" panose="02000000000000000000" pitchFamily="2" charset="0"/>
              </a:rPr>
              <a:t> as it’s default and the most widely-used Python Implementation.</a:t>
            </a:r>
          </a:p>
          <a:p>
            <a:pPr>
              <a:lnSpc>
                <a:spcPct val="90000"/>
              </a:lnSpc>
            </a:pPr>
            <a:r>
              <a:rPr lang="en-US" spc="100" dirty="0">
                <a:latin typeface="Roboto" panose="02000000000000000000" pitchFamily="2" charset="0"/>
                <a:ea typeface="Roboto" panose="02000000000000000000" pitchFamily="2" charset="0"/>
                <a:cs typeface="Roboto" panose="02000000000000000000" pitchFamily="2" charset="0"/>
              </a:rPr>
              <a:t>CPython can be defined as both an </a:t>
            </a:r>
            <a:r>
              <a:rPr lang="en-US" b="1" spc="100" dirty="0">
                <a:latin typeface="Roboto" panose="02000000000000000000" pitchFamily="2" charset="0"/>
                <a:ea typeface="Roboto" panose="02000000000000000000" pitchFamily="2" charset="0"/>
                <a:cs typeface="Roboto" panose="02000000000000000000" pitchFamily="2" charset="0"/>
              </a:rPr>
              <a:t>interpreter</a:t>
            </a:r>
            <a:r>
              <a:rPr lang="en-US" spc="100" dirty="0">
                <a:latin typeface="Roboto" panose="02000000000000000000" pitchFamily="2" charset="0"/>
                <a:ea typeface="Roboto" panose="02000000000000000000" pitchFamily="2" charset="0"/>
                <a:cs typeface="Roboto" panose="02000000000000000000" pitchFamily="2" charset="0"/>
              </a:rPr>
              <a:t> and a </a:t>
            </a:r>
            <a:r>
              <a:rPr lang="en-US" b="1" spc="100" dirty="0">
                <a:latin typeface="Roboto" panose="02000000000000000000" pitchFamily="2" charset="0"/>
                <a:ea typeface="Roboto" panose="02000000000000000000" pitchFamily="2" charset="0"/>
                <a:cs typeface="Roboto" panose="02000000000000000000" pitchFamily="2" charset="0"/>
              </a:rPr>
              <a:t>compiler</a:t>
            </a:r>
            <a:r>
              <a:rPr lang="en-US" spc="100" dirty="0">
                <a:latin typeface="Roboto" panose="02000000000000000000" pitchFamily="2" charset="0"/>
                <a:ea typeface="Roboto" panose="02000000000000000000" pitchFamily="2" charset="0"/>
                <a:cs typeface="Roboto" panose="02000000000000000000" pitchFamily="2" charset="0"/>
              </a:rPr>
              <a:t> as it </a:t>
            </a:r>
            <a:r>
              <a:rPr lang="en-US" b="1" spc="100" dirty="0">
                <a:latin typeface="Roboto" panose="02000000000000000000" pitchFamily="2" charset="0"/>
                <a:ea typeface="Roboto" panose="02000000000000000000" pitchFamily="2" charset="0"/>
                <a:cs typeface="Roboto" panose="02000000000000000000" pitchFamily="2" charset="0"/>
              </a:rPr>
              <a:t>compiles</a:t>
            </a:r>
            <a:r>
              <a:rPr lang="en-US" spc="100" dirty="0">
                <a:latin typeface="Roboto" panose="02000000000000000000" pitchFamily="2" charset="0"/>
                <a:ea typeface="Roboto" panose="02000000000000000000" pitchFamily="2" charset="0"/>
                <a:cs typeface="Roboto" panose="02000000000000000000" pitchFamily="2" charset="0"/>
              </a:rPr>
              <a:t> </a:t>
            </a:r>
            <a:r>
              <a:rPr lang="en-US" b="1" spc="100" dirty="0">
                <a:solidFill>
                  <a:srgbClr val="A53F52"/>
                </a:solidFill>
                <a:latin typeface="Roboto" panose="02000000000000000000" pitchFamily="2" charset="0"/>
                <a:ea typeface="Roboto" panose="02000000000000000000" pitchFamily="2" charset="0"/>
                <a:cs typeface="Roboto" panose="02000000000000000000" pitchFamily="2" charset="0"/>
              </a:rPr>
              <a:t>Python code </a:t>
            </a:r>
            <a:r>
              <a:rPr lang="en-US" b="1" spc="100" dirty="0">
                <a:solidFill>
                  <a:srgbClr val="00B050"/>
                </a:solidFill>
                <a:latin typeface="Roboto" panose="02000000000000000000" pitchFamily="2" charset="0"/>
                <a:ea typeface="Roboto" panose="02000000000000000000" pitchFamily="2" charset="0"/>
                <a:cs typeface="Roboto" panose="02000000000000000000" pitchFamily="2" charset="0"/>
              </a:rPr>
              <a:t>into</a:t>
            </a:r>
            <a:r>
              <a:rPr lang="en-US" b="1" spc="100" dirty="0">
                <a:solidFill>
                  <a:srgbClr val="A53F52"/>
                </a:solidFill>
                <a:latin typeface="Roboto" panose="02000000000000000000" pitchFamily="2" charset="0"/>
                <a:ea typeface="Roboto" panose="02000000000000000000" pitchFamily="2" charset="0"/>
                <a:cs typeface="Roboto" panose="02000000000000000000" pitchFamily="2" charset="0"/>
              </a:rPr>
              <a:t> bytecode </a:t>
            </a:r>
            <a:r>
              <a:rPr lang="en-US" spc="100" dirty="0">
                <a:latin typeface="Roboto" panose="02000000000000000000" pitchFamily="2" charset="0"/>
                <a:ea typeface="Roboto" panose="02000000000000000000" pitchFamily="2" charset="0"/>
                <a:cs typeface="Roboto" panose="02000000000000000000" pitchFamily="2" charset="0"/>
              </a:rPr>
              <a:t>before </a:t>
            </a:r>
            <a:r>
              <a:rPr lang="en-US" b="1" spc="100" dirty="0">
                <a:latin typeface="Roboto" panose="02000000000000000000" pitchFamily="2" charset="0"/>
                <a:ea typeface="Roboto" panose="02000000000000000000" pitchFamily="2" charset="0"/>
                <a:cs typeface="Roboto" panose="02000000000000000000" pitchFamily="2" charset="0"/>
              </a:rPr>
              <a:t>interpreting</a:t>
            </a:r>
            <a:r>
              <a:rPr lang="en-US" spc="100" dirty="0">
                <a:latin typeface="Roboto" panose="02000000000000000000" pitchFamily="2" charset="0"/>
                <a:ea typeface="Roboto" panose="02000000000000000000" pitchFamily="2" charset="0"/>
                <a:cs typeface="Roboto" panose="02000000000000000000" pitchFamily="2" charset="0"/>
              </a:rPr>
              <a:t> it.</a:t>
            </a:r>
          </a:p>
        </p:txBody>
      </p:sp>
      <p:sp>
        <p:nvSpPr>
          <p:cNvPr id="10" name="Rectangle 9">
            <a:extLst>
              <a:ext uri="{FF2B5EF4-FFF2-40B4-BE49-F238E27FC236}">
                <a16:creationId xmlns:a16="http://schemas.microsoft.com/office/drawing/2014/main" id="{0F7D0962-D67E-4864-943E-93AA43FF66D1}"/>
              </a:ext>
            </a:extLst>
          </p:cNvPr>
          <p:cNvSpPr/>
          <p:nvPr/>
        </p:nvSpPr>
        <p:spPr>
          <a:xfrm>
            <a:off x="3437710" y="4753808"/>
            <a:ext cx="8534332" cy="1692771"/>
          </a:xfrm>
          <a:prstGeom prst="rect">
            <a:avLst/>
          </a:prstGeom>
        </p:spPr>
        <p:txBody>
          <a:bodyPr wrap="square">
            <a:spAutoFit/>
          </a:bodyPr>
          <a:lstStyle/>
          <a:p>
            <a:pPr algn="ctr"/>
            <a:r>
              <a:rPr lang="en-US" sz="1600" b="1" dirty="0">
                <a:highlight>
                  <a:srgbClr val="FFFF00"/>
                </a:highlight>
              </a:rPr>
              <a:t>Python</a:t>
            </a:r>
            <a:r>
              <a:rPr lang="en-US" sz="1600" dirty="0">
                <a:highlight>
                  <a:srgbClr val="FFFF00"/>
                </a:highlight>
              </a:rPr>
              <a:t> </a:t>
            </a:r>
            <a:r>
              <a:rPr lang="en-US" sz="1600" b="1" dirty="0">
                <a:highlight>
                  <a:srgbClr val="FFFF00"/>
                </a:highlight>
                <a:sym typeface="Wingdings" panose="05000000000000000000" pitchFamily="2" charset="2"/>
              </a:rPr>
              <a:t></a:t>
            </a:r>
            <a:r>
              <a:rPr lang="en-US" sz="1600" b="1" dirty="0">
                <a:solidFill>
                  <a:srgbClr val="FF0000"/>
                </a:solidFill>
                <a:highlight>
                  <a:srgbClr val="FFFF00"/>
                </a:highlight>
              </a:rPr>
              <a:t> .</a:t>
            </a:r>
            <a:r>
              <a:rPr lang="en-US" sz="2000" b="1" dirty="0">
                <a:solidFill>
                  <a:srgbClr val="FF0000"/>
                </a:solidFill>
                <a:highlight>
                  <a:srgbClr val="FFFF00"/>
                </a:highlight>
              </a:rPr>
              <a:t>py</a:t>
            </a:r>
            <a:r>
              <a:rPr lang="en-US" sz="1600" b="1" dirty="0">
                <a:solidFill>
                  <a:srgbClr val="FF0000"/>
                </a:solidFill>
                <a:highlight>
                  <a:srgbClr val="FFFF00"/>
                </a:highlight>
              </a:rPr>
              <a:t>  </a:t>
            </a:r>
            <a:r>
              <a:rPr lang="en-US" sz="1600" b="1" dirty="0">
                <a:highlight>
                  <a:srgbClr val="FFFF00"/>
                </a:highlight>
                <a:sym typeface="Wingdings" panose="05000000000000000000" pitchFamily="2" charset="2"/>
              </a:rPr>
              <a:t> </a:t>
            </a:r>
            <a:r>
              <a:rPr lang="en-US" sz="1600" dirty="0">
                <a:highlight>
                  <a:srgbClr val="FFFF00"/>
                </a:highlight>
              </a:rPr>
              <a:t>[Cpython compiler]</a:t>
            </a:r>
            <a:r>
              <a:rPr lang="en-US" sz="1600" b="1" dirty="0">
                <a:highlight>
                  <a:srgbClr val="FFFF00"/>
                </a:highlight>
                <a:sym typeface="Wingdings" panose="05000000000000000000" pitchFamily="2" charset="2"/>
              </a:rPr>
              <a:t> </a:t>
            </a:r>
            <a:r>
              <a:rPr lang="en-US" sz="1600" dirty="0">
                <a:highlight>
                  <a:srgbClr val="FFFF00"/>
                </a:highlight>
              </a:rPr>
              <a:t> Run through Compiler(gcc, cling)</a:t>
            </a:r>
            <a:r>
              <a:rPr lang="en-US" sz="1600" b="1" dirty="0">
                <a:highlight>
                  <a:srgbClr val="FFFF00"/>
                </a:highlight>
                <a:sym typeface="Wingdings" panose="05000000000000000000" pitchFamily="2" charset="2"/>
              </a:rPr>
              <a:t> </a:t>
            </a:r>
            <a:r>
              <a:rPr lang="en-US" sz="1600" dirty="0">
                <a:highlight>
                  <a:srgbClr val="FFFF00"/>
                </a:highlight>
              </a:rPr>
              <a:t>[Machine Code] </a:t>
            </a:r>
            <a:r>
              <a:rPr lang="en-US" sz="1600" b="1" dirty="0">
                <a:solidFill>
                  <a:srgbClr val="FF0000"/>
                </a:solidFill>
                <a:highlight>
                  <a:srgbClr val="FFFF00"/>
                </a:highlight>
              </a:rPr>
              <a:t>.</a:t>
            </a:r>
            <a:r>
              <a:rPr lang="en-US" sz="2000" b="1" dirty="0">
                <a:solidFill>
                  <a:srgbClr val="FF0000"/>
                </a:solidFill>
                <a:highlight>
                  <a:srgbClr val="FFFF00"/>
                </a:highlight>
              </a:rPr>
              <a:t>pyc </a:t>
            </a:r>
            <a:r>
              <a:rPr lang="en-US" sz="1600" b="1" dirty="0">
                <a:highlight>
                  <a:srgbClr val="FFFF00"/>
                </a:highlight>
                <a:sym typeface="Wingdings" panose="05000000000000000000" pitchFamily="2" charset="2"/>
              </a:rPr>
              <a:t></a:t>
            </a:r>
            <a:r>
              <a:rPr lang="en-US" sz="2000" b="1" dirty="0">
                <a:solidFill>
                  <a:srgbClr val="FF0000"/>
                </a:solidFill>
                <a:highlight>
                  <a:srgbClr val="FFFF00"/>
                </a:highlight>
                <a:sym typeface="Wingdings" panose="05000000000000000000" pitchFamily="2" charset="2"/>
              </a:rPr>
              <a:t> </a:t>
            </a:r>
            <a:r>
              <a:rPr lang="en-US" sz="1600" dirty="0">
                <a:highlight>
                  <a:srgbClr val="FFFF00"/>
                </a:highlight>
                <a:sym typeface="Wingdings" panose="05000000000000000000" pitchFamily="2" charset="2"/>
              </a:rPr>
              <a:t>Cpython OS related VM</a:t>
            </a:r>
            <a:br>
              <a:rPr lang="en-US" sz="2000" b="1" dirty="0">
                <a:solidFill>
                  <a:srgbClr val="FF0000"/>
                </a:solidFill>
                <a:highlight>
                  <a:srgbClr val="FFFF00"/>
                </a:highlight>
              </a:rPr>
            </a:br>
            <a:endParaRPr lang="en-US" sz="1600" b="1" dirty="0">
              <a:solidFill>
                <a:srgbClr val="FF0000"/>
              </a:solidFill>
              <a:highlight>
                <a:srgbClr val="FFFF00"/>
              </a:highlight>
            </a:endParaRPr>
          </a:p>
          <a:p>
            <a:pPr algn="just"/>
            <a:r>
              <a:rPr lang="en-US" sz="1600" dirty="0">
                <a:latin typeface="Roboto" panose="02000000000000000000" pitchFamily="2" charset="0"/>
                <a:ea typeface="Roboto" panose="02000000000000000000" pitchFamily="2" charset="0"/>
                <a:cs typeface="Roboto" panose="02000000000000000000" pitchFamily="2" charset="0"/>
              </a:rPr>
              <a:t>As soon as </a:t>
            </a:r>
            <a:r>
              <a:rPr lang="en-US" sz="1600" b="1" dirty="0">
                <a:latin typeface="Roboto" panose="02000000000000000000" pitchFamily="2" charset="0"/>
                <a:ea typeface="Roboto" panose="02000000000000000000" pitchFamily="2" charset="0"/>
                <a:cs typeface="Roboto" panose="02000000000000000000" pitchFamily="2" charset="0"/>
              </a:rPr>
              <a:t>source code</a:t>
            </a:r>
            <a:r>
              <a:rPr lang="en-US" sz="1600" dirty="0">
                <a:latin typeface="Roboto" panose="02000000000000000000" pitchFamily="2" charset="0"/>
                <a:ea typeface="Roboto" panose="02000000000000000000" pitchFamily="2" charset="0"/>
                <a:cs typeface="Roboto" panose="02000000000000000000" pitchFamily="2" charset="0"/>
              </a:rPr>
              <a:t> gets converted to </a:t>
            </a:r>
            <a:r>
              <a:rPr lang="en-US" sz="1600" b="1" dirty="0">
                <a:latin typeface="Roboto" panose="02000000000000000000" pitchFamily="2" charset="0"/>
                <a:ea typeface="Roboto" panose="02000000000000000000" pitchFamily="2" charset="0"/>
                <a:cs typeface="Roboto" panose="02000000000000000000" pitchFamily="2" charset="0"/>
              </a:rPr>
              <a:t>byte code</a:t>
            </a:r>
            <a:r>
              <a:rPr lang="en-US" sz="1600" dirty="0">
                <a:latin typeface="Roboto" panose="02000000000000000000" pitchFamily="2" charset="0"/>
                <a:ea typeface="Roboto" panose="02000000000000000000" pitchFamily="2" charset="0"/>
                <a:cs typeface="Roboto" panose="02000000000000000000" pitchFamily="2" charset="0"/>
              </a:rPr>
              <a:t>, it is fed into </a:t>
            </a:r>
            <a:r>
              <a:rPr lang="en-US" sz="1600" b="1" dirty="0">
                <a:latin typeface="Roboto" panose="02000000000000000000" pitchFamily="2" charset="0"/>
                <a:ea typeface="Roboto" panose="02000000000000000000" pitchFamily="2" charset="0"/>
                <a:cs typeface="Roboto" panose="02000000000000000000" pitchFamily="2" charset="0"/>
              </a:rPr>
              <a:t>PVM (Python Virtual Machine)</a:t>
            </a:r>
            <a:r>
              <a:rPr lang="en-US" sz="1600" dirty="0">
                <a:latin typeface="Roboto" panose="02000000000000000000" pitchFamily="2" charset="0"/>
                <a:ea typeface="Roboto" panose="02000000000000000000" pitchFamily="2" charset="0"/>
                <a:cs typeface="Roboto" panose="02000000000000000000" pitchFamily="2" charset="0"/>
              </a:rPr>
              <a:t> which is just a big loop that iterates through your byte code instructions, </a:t>
            </a:r>
            <a:r>
              <a:rPr lang="en-US" sz="1600" b="1" dirty="0">
                <a:solidFill>
                  <a:srgbClr val="FF0000"/>
                </a:solidFill>
                <a:latin typeface="Roboto" panose="02000000000000000000" pitchFamily="2" charset="0"/>
                <a:ea typeface="Roboto" panose="02000000000000000000" pitchFamily="2" charset="0"/>
                <a:cs typeface="Roboto" panose="02000000000000000000" pitchFamily="2" charset="0"/>
              </a:rPr>
              <a:t>one by one</a:t>
            </a:r>
            <a:r>
              <a:rPr lang="en-US" sz="1600" dirty="0">
                <a:latin typeface="Roboto" panose="02000000000000000000" pitchFamily="2" charset="0"/>
                <a:ea typeface="Roboto" panose="02000000000000000000" pitchFamily="2" charset="0"/>
                <a:cs typeface="Roboto" panose="02000000000000000000" pitchFamily="2" charset="0"/>
              </a:rPr>
              <a:t>, to carry out their operations.</a:t>
            </a:r>
            <a:r>
              <a:rPr lang="en-US" sz="1600" b="1" dirty="0">
                <a:latin typeface="Roboto" panose="02000000000000000000" pitchFamily="2" charset="0"/>
                <a:ea typeface="Roboto" panose="02000000000000000000" pitchFamily="2" charset="0"/>
                <a:cs typeface="Roboto" panose="02000000000000000000" pitchFamily="2" charset="0"/>
              </a:rPr>
              <a:t> [So, BYTE CODE IS INTERPERATED Not Python]</a:t>
            </a:r>
          </a:p>
        </p:txBody>
      </p:sp>
      <p:pic>
        <p:nvPicPr>
          <p:cNvPr id="11" name="Picture 10">
            <a:extLst>
              <a:ext uri="{FF2B5EF4-FFF2-40B4-BE49-F238E27FC236}">
                <a16:creationId xmlns:a16="http://schemas.microsoft.com/office/drawing/2014/main" id="{70372D65-8EA6-4AF1-BA38-4DF664A3B289}"/>
              </a:ext>
            </a:extLst>
          </p:cNvPr>
          <p:cNvPicPr>
            <a:picLocks noChangeAspect="1"/>
          </p:cNvPicPr>
          <p:nvPr/>
        </p:nvPicPr>
        <p:blipFill>
          <a:blip r:embed="rId3"/>
          <a:stretch>
            <a:fillRect/>
          </a:stretch>
        </p:blipFill>
        <p:spPr>
          <a:xfrm>
            <a:off x="7805395" y="2074018"/>
            <a:ext cx="4166648" cy="249722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6488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600" b="1" kern="1200">
                <a:solidFill>
                  <a:srgbClr val="FFFFFF"/>
                </a:solidFill>
                <a:latin typeface="+mj-lt"/>
                <a:ea typeface="+mj-ea"/>
                <a:cs typeface="+mj-cs"/>
              </a:rPr>
              <a:t>Inside Python VM</a:t>
            </a:r>
          </a:p>
        </p:txBody>
      </p:sp>
      <p:sp>
        <p:nvSpPr>
          <p:cNvPr id="4" name="Text Placeholder 3">
            <a:extLst>
              <a:ext uri="{FF2B5EF4-FFF2-40B4-BE49-F238E27FC236}">
                <a16:creationId xmlns:a16="http://schemas.microsoft.com/office/drawing/2014/main" id="{A8CA6DEC-302B-49C8-AC11-FD6F37AFA854}"/>
              </a:ext>
            </a:extLst>
          </p:cNvPr>
          <p:cNvSpPr>
            <a:spLocks noGrp="1"/>
          </p:cNvSpPr>
          <p:nvPr>
            <p:ph type="body" idx="1"/>
          </p:nvPr>
        </p:nvSpPr>
        <p:spPr>
          <a:xfrm>
            <a:off x="3316794" y="249954"/>
            <a:ext cx="7825165" cy="584909"/>
          </a:xfrm>
        </p:spPr>
        <p:txBody>
          <a:bodyPr vert="horz" lIns="91440" tIns="45720" rIns="91440" bIns="45720" rtlCol="0">
            <a:normAutofit/>
          </a:bodyPr>
          <a:lstStyle/>
          <a:p>
            <a:pPr>
              <a:lnSpc>
                <a:spcPct val="90000"/>
              </a:lnSpc>
            </a:pPr>
            <a:r>
              <a:rPr lang="en-US" sz="2800" b="1" spc="100" dirty="0">
                <a:solidFill>
                  <a:srgbClr val="FF0000"/>
                </a:solidFill>
                <a:latin typeface="Roboto" panose="02000000000000000000" pitchFamily="2" charset="0"/>
                <a:ea typeface="Roboto" panose="02000000000000000000" pitchFamily="2" charset="0"/>
                <a:cs typeface="Roboto" panose="02000000000000000000" pitchFamily="2" charset="0"/>
              </a:rPr>
              <a:t>EXECUTION PROCESS</a:t>
            </a:r>
          </a:p>
          <a:p>
            <a:pPr indent="-228600">
              <a:lnSpc>
                <a:spcPct val="90000"/>
              </a:lnSpc>
              <a:buFont typeface="Arial" panose="020B0604020202020204" pitchFamily="34" charset="0"/>
              <a:buChar char="•"/>
            </a:pPr>
            <a:endParaRPr lang="en-US" altLang="en-US" sz="1800" spc="100" dirty="0">
              <a:solidFill>
                <a:schemeClr val="tx1"/>
              </a:solidFill>
            </a:endParaRP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8</a:t>
            </a:fld>
            <a:endParaRPr lang="en-US">
              <a:solidFill>
                <a:prstClr val="black">
                  <a:tint val="75000"/>
                </a:prstClr>
              </a:solidFill>
            </a:endParaRPr>
          </a:p>
        </p:txBody>
      </p:sp>
      <p:sp>
        <p:nvSpPr>
          <p:cNvPr id="9" name="Rectangle 8">
            <a:extLst>
              <a:ext uri="{FF2B5EF4-FFF2-40B4-BE49-F238E27FC236}">
                <a16:creationId xmlns:a16="http://schemas.microsoft.com/office/drawing/2014/main" id="{53FF8C66-F1EA-4E44-9A3C-6D517B049303}"/>
              </a:ext>
            </a:extLst>
          </p:cNvPr>
          <p:cNvSpPr/>
          <p:nvPr/>
        </p:nvSpPr>
        <p:spPr>
          <a:xfrm>
            <a:off x="3316794" y="834863"/>
            <a:ext cx="8462128" cy="830997"/>
          </a:xfrm>
          <a:prstGeom prst="rect">
            <a:avLst/>
          </a:prstGeom>
        </p:spPr>
        <p:txBody>
          <a:bodyPr wrap="square">
            <a:spAutoFit/>
          </a:bodyPr>
          <a:lstStyle/>
          <a:p>
            <a:pPr lvl="0" algn="just" eaLnBrk="0" fontAlgn="base" hangingPunct="0">
              <a:spcBef>
                <a:spcPct val="0"/>
              </a:spcBef>
              <a:spcAft>
                <a:spcPct val="0"/>
              </a:spcAft>
            </a:pPr>
            <a:r>
              <a:rPr lang="en-US" altLang="en-US" sz="1600" spc="100" dirty="0">
                <a:latin typeface="Roboto" panose="02000000000000000000" pitchFamily="2" charset="0"/>
                <a:ea typeface="Roboto" panose="02000000000000000000" pitchFamily="2" charset="0"/>
                <a:cs typeface="Roboto" panose="02000000000000000000" pitchFamily="2" charset="0"/>
              </a:rPr>
              <a:t>Given a python module</a:t>
            </a:r>
            <a:r>
              <a:rPr lang="en-US" altLang="en-US" sz="1600" dirty="0">
                <a:solidFill>
                  <a:srgbClr val="000000"/>
                </a:solidFill>
                <a:latin typeface="Roboto" panose="02000000000000000000" pitchFamily="2" charset="0"/>
                <a:ea typeface="Roboto" panose="02000000000000000000" pitchFamily="2" charset="0"/>
                <a:cs typeface="Roboto" panose="02000000000000000000" pitchFamily="2" charset="0"/>
              </a:rPr>
              <a:t>,</a:t>
            </a:r>
            <a:r>
              <a:rPr lang="en-US" altLang="en-US" sz="1600" b="1" dirty="0">
                <a:solidFill>
                  <a:srgbClr val="FF0000"/>
                </a:solidFill>
                <a:latin typeface="Roboto" panose="02000000000000000000" pitchFamily="2" charset="0"/>
                <a:ea typeface="Roboto" panose="02000000000000000000" pitchFamily="2" charset="0"/>
                <a:cs typeface="Roboto" panose="02000000000000000000" pitchFamily="2" charset="0"/>
              </a:rPr>
              <a:t> </a:t>
            </a:r>
            <a:r>
              <a:rPr lang="en-US" altLang="en-US" sz="1600" b="1" spc="100" dirty="0">
                <a:solidFill>
                  <a:srgbClr val="FF0000"/>
                </a:solidFill>
                <a:latin typeface="Roboto" panose="02000000000000000000" pitchFamily="2" charset="0"/>
                <a:ea typeface="Roboto" panose="02000000000000000000" pitchFamily="2" charset="0"/>
                <a:cs typeface="Roboto" panose="02000000000000000000" pitchFamily="2" charset="0"/>
              </a:rPr>
              <a:t>test.py</a:t>
            </a:r>
            <a:r>
              <a:rPr lang="en-US" altLang="en-US" sz="1600" dirty="0">
                <a:solidFill>
                  <a:srgbClr val="000000"/>
                </a:solidFill>
                <a:latin typeface="Roboto" panose="02000000000000000000" pitchFamily="2" charset="0"/>
                <a:ea typeface="Roboto" panose="02000000000000000000" pitchFamily="2" charset="0"/>
                <a:cs typeface="Roboto" panose="02000000000000000000" pitchFamily="2" charset="0"/>
              </a:rPr>
              <a:t>, </a:t>
            </a:r>
            <a:r>
              <a:rPr lang="en-US" altLang="en-US" sz="1600" spc="100" dirty="0">
                <a:latin typeface="Roboto" panose="02000000000000000000" pitchFamily="2" charset="0"/>
                <a:ea typeface="Roboto" panose="02000000000000000000" pitchFamily="2" charset="0"/>
                <a:cs typeface="Roboto" panose="02000000000000000000" pitchFamily="2" charset="0"/>
              </a:rPr>
              <a:t>this module can be executed at the command line by passing it as an argument to the python interpreter program as such </a:t>
            </a:r>
            <a:r>
              <a:rPr lang="en-US" altLang="en-US" sz="1600" spc="100" dirty="0">
                <a:solidFill>
                  <a:srgbClr val="FF0000"/>
                </a:solidFill>
                <a:latin typeface="Roboto" panose="02000000000000000000" pitchFamily="2" charset="0"/>
                <a:ea typeface="Roboto" panose="02000000000000000000" pitchFamily="2" charset="0"/>
                <a:cs typeface="Roboto" panose="02000000000000000000" pitchFamily="2" charset="0"/>
              </a:rPr>
              <a:t>$python test.py </a:t>
            </a:r>
            <a:r>
              <a:rPr lang="en-US" altLang="en-US" sz="1600" spc="100" dirty="0">
                <a:latin typeface="Roboto" panose="02000000000000000000" pitchFamily="2" charset="0"/>
                <a:ea typeface="Roboto" panose="02000000000000000000" pitchFamily="2" charset="0"/>
                <a:cs typeface="Roboto" panose="02000000000000000000" pitchFamily="2" charset="0"/>
              </a:rPr>
              <a:t>[This is just a way to invoke Python Executable]</a:t>
            </a:r>
          </a:p>
        </p:txBody>
      </p:sp>
      <p:pic>
        <p:nvPicPr>
          <p:cNvPr id="7" name="Picture 6">
            <a:extLst>
              <a:ext uri="{FF2B5EF4-FFF2-40B4-BE49-F238E27FC236}">
                <a16:creationId xmlns:a16="http://schemas.microsoft.com/office/drawing/2014/main" id="{61E19950-84EF-4F55-8194-2890DD092D68}"/>
              </a:ext>
            </a:extLst>
          </p:cNvPr>
          <p:cNvPicPr>
            <a:picLocks noChangeAspect="1"/>
          </p:cNvPicPr>
          <p:nvPr/>
        </p:nvPicPr>
        <p:blipFill>
          <a:blip r:embed="rId2"/>
          <a:stretch>
            <a:fillRect/>
          </a:stretch>
        </p:blipFill>
        <p:spPr>
          <a:xfrm>
            <a:off x="3539056" y="1857080"/>
            <a:ext cx="8331640" cy="4750966"/>
          </a:xfrm>
          <a:prstGeom prst="rect">
            <a:avLst/>
          </a:prstGeom>
        </p:spPr>
      </p:pic>
    </p:spTree>
    <p:extLst>
      <p:ext uri="{BB962C8B-B14F-4D97-AF65-F5344CB8AC3E}">
        <p14:creationId xmlns:p14="http://schemas.microsoft.com/office/powerpoint/2010/main" val="136021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6" name="Rectangle 1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D24B42B-925B-494C-A986-BD85E8117E1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nSpc>
                <a:spcPct val="90000"/>
              </a:lnSpc>
            </a:pPr>
            <a:r>
              <a:rPr lang="en-US" sz="2600" b="1" kern="1200">
                <a:solidFill>
                  <a:srgbClr val="FFFFFF"/>
                </a:solidFill>
                <a:latin typeface="+mj-lt"/>
                <a:ea typeface="+mj-ea"/>
                <a:cs typeface="+mj-cs"/>
              </a:rPr>
              <a:t>Inside Python VM</a:t>
            </a:r>
          </a:p>
        </p:txBody>
      </p:sp>
      <p:sp>
        <p:nvSpPr>
          <p:cNvPr id="4" name="Text Placeholder 3">
            <a:extLst>
              <a:ext uri="{FF2B5EF4-FFF2-40B4-BE49-F238E27FC236}">
                <a16:creationId xmlns:a16="http://schemas.microsoft.com/office/drawing/2014/main" id="{A8CA6DEC-302B-49C8-AC11-FD6F37AFA854}"/>
              </a:ext>
            </a:extLst>
          </p:cNvPr>
          <p:cNvSpPr>
            <a:spLocks noGrp="1"/>
          </p:cNvSpPr>
          <p:nvPr>
            <p:ph type="body" idx="1"/>
          </p:nvPr>
        </p:nvSpPr>
        <p:spPr>
          <a:xfrm>
            <a:off x="3316794" y="249954"/>
            <a:ext cx="7825165" cy="584909"/>
          </a:xfrm>
        </p:spPr>
        <p:txBody>
          <a:bodyPr vert="horz" lIns="91440" tIns="45720" rIns="91440" bIns="45720" rtlCol="0">
            <a:normAutofit/>
          </a:bodyPr>
          <a:lstStyle/>
          <a:p>
            <a:pPr>
              <a:lnSpc>
                <a:spcPct val="90000"/>
              </a:lnSpc>
            </a:pPr>
            <a:r>
              <a:rPr lang="en-US" sz="2800" b="1" spc="100" dirty="0">
                <a:solidFill>
                  <a:srgbClr val="FF0000"/>
                </a:solidFill>
                <a:latin typeface="Roboto" panose="02000000000000000000" pitchFamily="2" charset="0"/>
                <a:ea typeface="Roboto" panose="02000000000000000000" pitchFamily="2" charset="0"/>
                <a:cs typeface="Roboto" panose="02000000000000000000" pitchFamily="2" charset="0"/>
              </a:rPr>
              <a:t>EXECUTION PROCESS</a:t>
            </a:r>
          </a:p>
          <a:p>
            <a:pPr indent="-228600">
              <a:lnSpc>
                <a:spcPct val="90000"/>
              </a:lnSpc>
              <a:buFont typeface="Arial" panose="020B0604020202020204" pitchFamily="34" charset="0"/>
              <a:buChar char="•"/>
            </a:pPr>
            <a:endParaRPr lang="en-US" altLang="en-US" sz="1800" spc="100" dirty="0">
              <a:solidFill>
                <a:schemeClr val="tx1"/>
              </a:solidFill>
            </a:endParaRPr>
          </a:p>
        </p:txBody>
      </p:sp>
      <p:sp>
        <p:nvSpPr>
          <p:cNvPr id="2094" name="Slide Number Placeholder 2093">
            <a:extLst>
              <a:ext uri="{FF2B5EF4-FFF2-40B4-BE49-F238E27FC236}">
                <a16:creationId xmlns:a16="http://schemas.microsoft.com/office/drawing/2014/main" id="{5DA62994-769D-4C19-BB0A-5144E0A5CFCD}"/>
              </a:ext>
            </a:extLst>
          </p:cNvPr>
          <p:cNvSpPr>
            <a:spLocks noGrp="1"/>
          </p:cNvSpPr>
          <p:nvPr>
            <p:ph type="sldNum" sz="quarter" idx="12"/>
          </p:nvPr>
        </p:nvSpPr>
        <p:spPr>
          <a:xfrm>
            <a:off x="9884978" y="6356350"/>
            <a:ext cx="1468821" cy="365125"/>
          </a:xfrm>
        </p:spPr>
        <p:txBody>
          <a:bodyPr vert="horz" lIns="91440" tIns="45720" rIns="91440" bIns="45720" rtlCol="0" anchor="ctr">
            <a:normAutofit/>
          </a:bodyPr>
          <a:lstStyle/>
          <a:p>
            <a:pPr>
              <a:spcAft>
                <a:spcPts val="600"/>
              </a:spcAft>
            </a:pPr>
            <a:fld id="{8C2E478F-E849-4A8C-AF1F-CBCC78A7CBFA}" type="slidenum">
              <a:rPr lang="en-US">
                <a:solidFill>
                  <a:prstClr val="black">
                    <a:tint val="75000"/>
                  </a:prstClr>
                </a:solidFill>
              </a:rPr>
              <a:pPr>
                <a:spcAft>
                  <a:spcPts val="600"/>
                </a:spcAft>
              </a:pPr>
              <a:t>9</a:t>
            </a:fld>
            <a:endParaRPr lang="en-US">
              <a:solidFill>
                <a:prstClr val="black">
                  <a:tint val="75000"/>
                </a:prstClr>
              </a:solidFill>
            </a:endParaRPr>
          </a:p>
        </p:txBody>
      </p:sp>
      <p:sp>
        <p:nvSpPr>
          <p:cNvPr id="9" name="Rectangle 8">
            <a:extLst>
              <a:ext uri="{FF2B5EF4-FFF2-40B4-BE49-F238E27FC236}">
                <a16:creationId xmlns:a16="http://schemas.microsoft.com/office/drawing/2014/main" id="{53FF8C66-F1EA-4E44-9A3C-6D517B049303}"/>
              </a:ext>
            </a:extLst>
          </p:cNvPr>
          <p:cNvSpPr/>
          <p:nvPr/>
        </p:nvSpPr>
        <p:spPr>
          <a:xfrm>
            <a:off x="3591612" y="834862"/>
            <a:ext cx="8600388" cy="5339923"/>
          </a:xfrm>
          <a:prstGeom prst="rect">
            <a:avLst/>
          </a:prstGeom>
          <a:solidFill>
            <a:schemeClr val="bg2">
              <a:lumMod val="90000"/>
            </a:schemeClr>
          </a:solidFill>
        </p:spPr>
        <p:txBody>
          <a:bodyPr wrap="square">
            <a:spAutoFit/>
          </a:bodyPr>
          <a:lstStyle/>
          <a:p>
            <a:pPr marL="800100" lvl="1" indent="-342900" algn="just" eaLnBrk="0" fontAlgn="base" hangingPunct="0">
              <a:spcBef>
                <a:spcPct val="0"/>
              </a:spcBef>
              <a:spcAft>
                <a:spcPct val="0"/>
              </a:spcAft>
              <a:buFont typeface="+mj-lt"/>
              <a:buAutoNum type="arabicPeriod"/>
            </a:pPr>
            <a:r>
              <a:rPr lang="en-US" altLang="en-US" sz="1700" dirty="0">
                <a:solidFill>
                  <a:srgbClr val="000000"/>
                </a:solidFill>
                <a:latin typeface="Roboto" panose="02000000000000000000" pitchFamily="2" charset="0"/>
                <a:ea typeface="Roboto" panose="02000000000000000000" pitchFamily="2" charset="0"/>
                <a:cs typeface="Roboto" panose="02000000000000000000" pitchFamily="2" charset="0"/>
              </a:rPr>
              <a:t>The</a:t>
            </a:r>
            <a:r>
              <a:rPr lang="en-US" altLang="en-US" sz="1700" b="1" dirty="0">
                <a:solidFill>
                  <a:srgbClr val="000000"/>
                </a:solidFill>
                <a:latin typeface="Roboto" panose="02000000000000000000" pitchFamily="2" charset="0"/>
                <a:ea typeface="Roboto" panose="02000000000000000000" pitchFamily="2" charset="0"/>
                <a:cs typeface="Roboto" panose="02000000000000000000" pitchFamily="2" charset="0"/>
              </a:rPr>
              <a:t> C </a:t>
            </a:r>
            <a:r>
              <a:rPr lang="en-US" altLang="en-US" sz="1700" dirty="0">
                <a:solidFill>
                  <a:srgbClr val="000000"/>
                </a:solidFill>
                <a:latin typeface="Roboto" panose="02000000000000000000" pitchFamily="2" charset="0"/>
                <a:ea typeface="Roboto" panose="02000000000000000000" pitchFamily="2" charset="0"/>
                <a:cs typeface="Roboto" panose="02000000000000000000" pitchFamily="2" charset="0"/>
              </a:rPr>
              <a:t>runtime performs all its initialization magic - libraries are loaded, environment variables are checked</a:t>
            </a:r>
          </a:p>
          <a:p>
            <a:pPr marL="800100" lvl="1" indent="-342900" eaLnBrk="0" fontAlgn="base" hangingPunct="0">
              <a:spcBef>
                <a:spcPct val="0"/>
              </a:spcBef>
              <a:spcAft>
                <a:spcPct val="0"/>
              </a:spcAft>
              <a:buFont typeface="+mj-lt"/>
              <a:buAutoNum type="arabicPeriod"/>
            </a:pPr>
            <a:r>
              <a:rPr lang="en-US" sz="1700" dirty="0">
                <a:latin typeface="Roboto" panose="02000000000000000000" pitchFamily="2" charset="0"/>
                <a:ea typeface="Roboto" panose="02000000000000000000" pitchFamily="2" charset="0"/>
                <a:cs typeface="Roboto" panose="02000000000000000000" pitchFamily="2" charset="0"/>
              </a:rPr>
              <a:t>The python executable’s </a:t>
            </a:r>
            <a:r>
              <a:rPr lang="en-US" sz="1700" b="1" dirty="0">
                <a:solidFill>
                  <a:srgbClr val="FF0000"/>
                </a:solidFill>
                <a:latin typeface="Roboto" panose="02000000000000000000" pitchFamily="2" charset="0"/>
                <a:ea typeface="Roboto" panose="02000000000000000000" pitchFamily="2" charset="0"/>
                <a:cs typeface="Roboto" panose="02000000000000000000" pitchFamily="2" charset="0"/>
              </a:rPr>
              <a:t>main</a:t>
            </a:r>
            <a:r>
              <a:rPr lang="en-US" sz="1700" dirty="0">
                <a:latin typeface="Roboto" panose="02000000000000000000" pitchFamily="2" charset="0"/>
                <a:ea typeface="Roboto" panose="02000000000000000000" pitchFamily="2" charset="0"/>
                <a:cs typeface="Roboto" panose="02000000000000000000" pitchFamily="2" charset="0"/>
              </a:rPr>
              <a:t> method is run, </a:t>
            </a:r>
            <a:r>
              <a:rPr lang="en-US" altLang="en-US" sz="1700" dirty="0">
                <a:solidFill>
                  <a:srgbClr val="000000"/>
                </a:solidFill>
                <a:latin typeface="Roboto" panose="02000000000000000000" pitchFamily="2" charset="0"/>
                <a:ea typeface="Roboto" panose="02000000000000000000" pitchFamily="2" charset="0"/>
                <a:cs typeface="Roboto" panose="02000000000000000000" pitchFamily="2" charset="0"/>
              </a:rPr>
              <a:t>it is located in the </a:t>
            </a:r>
            <a:r>
              <a:rPr lang="en-US" altLang="en-US" sz="1700" b="1" dirty="0">
                <a:solidFill>
                  <a:srgbClr val="FF0000"/>
                </a:solidFill>
                <a:latin typeface="Roboto" panose="02000000000000000000" pitchFamily="2" charset="0"/>
                <a:ea typeface="Roboto" panose="02000000000000000000" pitchFamily="2" charset="0"/>
                <a:cs typeface="Roboto" panose="02000000000000000000" pitchFamily="2" charset="0"/>
              </a:rPr>
              <a:t>./Programs/</a:t>
            </a:r>
            <a:r>
              <a:rPr lang="en-US" altLang="en-US" sz="1700" b="1" dirty="0" err="1">
                <a:solidFill>
                  <a:srgbClr val="FF0000"/>
                </a:solidFill>
                <a:latin typeface="Roboto" panose="02000000000000000000" pitchFamily="2" charset="0"/>
                <a:ea typeface="Roboto" panose="02000000000000000000" pitchFamily="2" charset="0"/>
                <a:cs typeface="Roboto" panose="02000000000000000000" pitchFamily="2" charset="0"/>
              </a:rPr>
              <a:t>python.c</a:t>
            </a:r>
            <a:r>
              <a:rPr lang="en-US" altLang="en-US" sz="1700" dirty="0">
                <a:solidFill>
                  <a:srgbClr val="000000"/>
                </a:solidFill>
                <a:latin typeface="Roboto" panose="02000000000000000000" pitchFamily="2" charset="0"/>
                <a:ea typeface="Roboto" panose="02000000000000000000" pitchFamily="2" charset="0"/>
                <a:cs typeface="Roboto" panose="02000000000000000000" pitchFamily="2" charset="0"/>
              </a:rPr>
              <a:t> file</a:t>
            </a:r>
          </a:p>
          <a:p>
            <a:pPr marL="800100" lvl="1" indent="-342900" eaLnBrk="0" fontAlgn="base" hangingPunct="0">
              <a:spcBef>
                <a:spcPct val="0"/>
              </a:spcBef>
              <a:spcAft>
                <a:spcPct val="0"/>
              </a:spcAft>
              <a:buFont typeface="+mj-lt"/>
              <a:buAutoNum type="arabicPeriod"/>
            </a:pPr>
            <a:r>
              <a:rPr lang="en-US" altLang="en-US" sz="1700" dirty="0">
                <a:solidFill>
                  <a:srgbClr val="000000"/>
                </a:solidFill>
                <a:latin typeface="Roboto" panose="02000000000000000000" pitchFamily="2" charset="0"/>
                <a:ea typeface="Roboto" panose="02000000000000000000" pitchFamily="2" charset="0"/>
                <a:cs typeface="Roboto" panose="02000000000000000000" pitchFamily="2" charset="0"/>
              </a:rPr>
              <a:t>The main function then calls the </a:t>
            </a:r>
            <a:r>
              <a:rPr lang="en-US" altLang="en-US" sz="1700" b="1" dirty="0" err="1">
                <a:solidFill>
                  <a:srgbClr val="FF0000"/>
                </a:solidFill>
                <a:latin typeface="Roboto" panose="02000000000000000000" pitchFamily="2" charset="0"/>
                <a:ea typeface="Roboto" panose="02000000000000000000" pitchFamily="2" charset="0"/>
                <a:cs typeface="Roboto" panose="02000000000000000000" pitchFamily="2" charset="0"/>
              </a:rPr>
              <a:t>Py_Main</a:t>
            </a:r>
            <a:r>
              <a:rPr lang="en-US" altLang="en-US" sz="1700" b="1" dirty="0">
                <a:solidFill>
                  <a:srgbClr val="FF0000"/>
                </a:solidFill>
                <a:latin typeface="Roboto" panose="02000000000000000000" pitchFamily="2" charset="0"/>
                <a:ea typeface="Roboto" panose="02000000000000000000" pitchFamily="2" charset="0"/>
                <a:cs typeface="Roboto" panose="02000000000000000000" pitchFamily="2" charset="0"/>
              </a:rPr>
              <a:t> </a:t>
            </a:r>
            <a:r>
              <a:rPr lang="en-US" altLang="en-US" sz="1700" dirty="0">
                <a:solidFill>
                  <a:srgbClr val="000000"/>
                </a:solidFill>
                <a:latin typeface="Roboto" panose="02000000000000000000" pitchFamily="2" charset="0"/>
                <a:ea typeface="Roboto" panose="02000000000000000000" pitchFamily="2" charset="0"/>
                <a:cs typeface="Roboto" panose="02000000000000000000" pitchFamily="2" charset="0"/>
              </a:rPr>
              <a:t>function located in the </a:t>
            </a:r>
            <a:r>
              <a:rPr lang="en-US" altLang="en-US" sz="1700" b="1" dirty="0">
                <a:solidFill>
                  <a:srgbClr val="FF0000"/>
                </a:solidFill>
                <a:latin typeface="Roboto" panose="02000000000000000000" pitchFamily="2" charset="0"/>
                <a:ea typeface="Roboto" panose="02000000000000000000" pitchFamily="2" charset="0"/>
                <a:cs typeface="Roboto" panose="02000000000000000000" pitchFamily="2" charset="0"/>
              </a:rPr>
              <a:t>./Modules/</a:t>
            </a:r>
            <a:r>
              <a:rPr lang="en-US" altLang="en-US" sz="1700" b="1" dirty="0" err="1">
                <a:solidFill>
                  <a:srgbClr val="FF0000"/>
                </a:solidFill>
                <a:latin typeface="Roboto" panose="02000000000000000000" pitchFamily="2" charset="0"/>
                <a:ea typeface="Roboto" panose="02000000000000000000" pitchFamily="2" charset="0"/>
                <a:cs typeface="Roboto" panose="02000000000000000000" pitchFamily="2" charset="0"/>
              </a:rPr>
              <a:t>main.c</a:t>
            </a:r>
            <a:endParaRPr lang="en-US" altLang="en-US" sz="1700" b="1" dirty="0">
              <a:solidFill>
                <a:srgbClr val="FF0000"/>
              </a:solidFill>
              <a:latin typeface="Roboto" panose="02000000000000000000" pitchFamily="2" charset="0"/>
              <a:ea typeface="Roboto" panose="02000000000000000000" pitchFamily="2" charset="0"/>
              <a:cs typeface="Roboto" panose="02000000000000000000" pitchFamily="2" charset="0"/>
            </a:endParaRPr>
          </a:p>
          <a:p>
            <a:pPr marL="800100" lvl="1" indent="-342900" eaLnBrk="0" fontAlgn="base" hangingPunct="0">
              <a:spcBef>
                <a:spcPct val="0"/>
              </a:spcBef>
              <a:spcAft>
                <a:spcPct val="0"/>
              </a:spcAft>
              <a:buFont typeface="+mj-lt"/>
              <a:buAutoNum type="arabicPeriod"/>
            </a:pPr>
            <a:r>
              <a:rPr lang="en-US" altLang="en-US" sz="1700" dirty="0">
                <a:solidFill>
                  <a:srgbClr val="000000"/>
                </a:solidFill>
                <a:latin typeface="Roboto" panose="02000000000000000000" pitchFamily="2" charset="0"/>
                <a:ea typeface="Roboto" panose="02000000000000000000" pitchFamily="2" charset="0"/>
                <a:cs typeface="Roboto" panose="02000000000000000000" pitchFamily="2" charset="0"/>
              </a:rPr>
              <a:t> Then interpreter initialization process happens - parsing command line arguments and setting program flags, reading environment variables</a:t>
            </a:r>
          </a:p>
          <a:p>
            <a:pPr marL="800100" lvl="1" indent="-342900" algn="just" eaLnBrk="0" fontAlgn="base" hangingPunct="0">
              <a:spcBef>
                <a:spcPct val="0"/>
              </a:spcBef>
              <a:spcAft>
                <a:spcPct val="0"/>
              </a:spcAft>
              <a:buFont typeface="+mj-lt"/>
              <a:buAutoNum type="arabicPeriod"/>
            </a:pPr>
            <a:r>
              <a:rPr lang="en-US" sz="1700" dirty="0">
                <a:solidFill>
                  <a:srgbClr val="000000"/>
                </a:solidFill>
                <a:latin typeface="Roboto" panose="02000000000000000000" pitchFamily="2" charset="0"/>
                <a:ea typeface="Roboto" panose="02000000000000000000" pitchFamily="2" charset="0"/>
                <a:cs typeface="Roboto" panose="02000000000000000000" pitchFamily="2" charset="0"/>
                <a:hlinkClick r:id="rId2">
                  <a:extLst>
                    <a:ext uri="{A12FA001-AC4F-418D-AE19-62706E023703}">
                      <ahyp:hlinkClr xmlns:ahyp="http://schemas.microsoft.com/office/drawing/2018/hyperlinkcolor" val="tx"/>
                    </a:ext>
                  </a:extLst>
                </a:hlinkClick>
              </a:rPr>
              <a:t>Then ./Python/</a:t>
            </a:r>
            <a:r>
              <a:rPr lang="en-US" sz="1700" dirty="0" err="1">
                <a:solidFill>
                  <a:srgbClr val="000000"/>
                </a:solidFill>
                <a:latin typeface="Roboto" panose="02000000000000000000" pitchFamily="2" charset="0"/>
                <a:ea typeface="Roboto" panose="02000000000000000000" pitchFamily="2" charset="0"/>
                <a:cs typeface="Roboto" panose="02000000000000000000" pitchFamily="2" charset="0"/>
                <a:hlinkClick r:id="rId2">
                  <a:extLst>
                    <a:ext uri="{A12FA001-AC4F-418D-AE19-62706E023703}">
                      <ahyp:hlinkClr xmlns:ahyp="http://schemas.microsoft.com/office/drawing/2018/hyperlinkcolor" val="tx"/>
                    </a:ext>
                  </a:extLst>
                </a:hlinkClick>
              </a:rPr>
              <a:t>pythonrun.c</a:t>
            </a:r>
            <a:r>
              <a:rPr lang="en-US" sz="1700" dirty="0">
                <a:solidFill>
                  <a:srgbClr val="000000"/>
                </a:solidFill>
                <a:latin typeface="Roboto" panose="02000000000000000000" pitchFamily="2" charset="0"/>
                <a:ea typeface="Roboto" panose="02000000000000000000" pitchFamily="2" charset="0"/>
                <a:cs typeface="Roboto" panose="02000000000000000000" pitchFamily="2" charset="0"/>
                <a:hlinkClick r:id="rId2">
                  <a:extLst>
                    <a:ext uri="{A12FA001-AC4F-418D-AE19-62706E023703}">
                      <ahyp:hlinkClr xmlns:ahyp="http://schemas.microsoft.com/office/drawing/2018/hyperlinkcolor" val="tx"/>
                    </a:ext>
                  </a:extLst>
                </a:hlinkClick>
              </a:rPr>
              <a:t>: </a:t>
            </a:r>
            <a:r>
              <a:rPr lang="en-US" sz="1700" dirty="0" err="1">
                <a:solidFill>
                  <a:srgbClr val="000000"/>
                </a:solidFill>
                <a:latin typeface="Roboto" panose="02000000000000000000" pitchFamily="2" charset="0"/>
                <a:ea typeface="Roboto" panose="02000000000000000000" pitchFamily="2" charset="0"/>
                <a:cs typeface="Roboto" panose="02000000000000000000" pitchFamily="2" charset="0"/>
                <a:hlinkClick r:id="rId2">
                  <a:extLst>
                    <a:ext uri="{A12FA001-AC4F-418D-AE19-62706E023703}">
                      <ahyp:hlinkClr xmlns:ahyp="http://schemas.microsoft.com/office/drawing/2018/hyperlinkcolor" val="tx"/>
                    </a:ext>
                  </a:extLst>
                </a:hlinkClick>
              </a:rPr>
              <a:t>Py_Initialize</a:t>
            </a:r>
            <a:r>
              <a:rPr lang="en-US" sz="1700" dirty="0">
                <a:latin typeface="Roboto" panose="02000000000000000000" pitchFamily="2" charset="0"/>
                <a:ea typeface="Roboto" panose="02000000000000000000" pitchFamily="2" charset="0"/>
                <a:cs typeface="Roboto" panose="02000000000000000000" pitchFamily="2" charset="0"/>
              </a:rPr>
              <a:t> is called and </a:t>
            </a:r>
            <a:r>
              <a:rPr lang="en-US" sz="1700" dirty="0">
                <a:solidFill>
                  <a:srgbClr val="000000"/>
                </a:solidFill>
                <a:latin typeface="Roboto" panose="02000000000000000000" pitchFamily="2" charset="0"/>
                <a:ea typeface="Roboto" panose="02000000000000000000" pitchFamily="2" charset="0"/>
                <a:cs typeface="Roboto" panose="02000000000000000000" pitchFamily="2" charset="0"/>
              </a:rPr>
              <a:t>this function is what ‘builds’ and assembles together the pieces needed to run the CPython machine and makes ‘a process’ into ‘a process with a Python interpreter in it</a:t>
            </a:r>
          </a:p>
          <a:p>
            <a:pPr marL="800100" lvl="1" indent="-342900" algn="just" eaLnBrk="0" fontAlgn="base" hangingPunct="0">
              <a:spcBef>
                <a:spcPct val="0"/>
              </a:spcBef>
              <a:spcAft>
                <a:spcPct val="0"/>
              </a:spcAft>
              <a:buFont typeface="+mj-lt"/>
              <a:buAutoNum type="arabicPeriod"/>
            </a:pPr>
            <a:r>
              <a:rPr lang="en-US" sz="1700" dirty="0">
                <a:solidFill>
                  <a:srgbClr val="000000"/>
                </a:solidFill>
                <a:latin typeface="Roboto" panose="02000000000000000000" pitchFamily="2" charset="0"/>
                <a:ea typeface="Roboto" panose="02000000000000000000" pitchFamily="2" charset="0"/>
                <a:cs typeface="Roboto" panose="02000000000000000000" pitchFamily="2" charset="0"/>
              </a:rPr>
              <a:t>Among other things, it creates two very important Python data-structures: the </a:t>
            </a:r>
            <a:r>
              <a:rPr lang="en-US" sz="1700" b="1" dirty="0">
                <a:solidFill>
                  <a:srgbClr val="000000"/>
                </a:solidFill>
                <a:latin typeface="Roboto" panose="02000000000000000000" pitchFamily="2" charset="0"/>
                <a:ea typeface="Roboto" panose="02000000000000000000" pitchFamily="2" charset="0"/>
                <a:cs typeface="Roboto" panose="02000000000000000000" pitchFamily="2" charset="0"/>
              </a:rPr>
              <a:t>interpreter</a:t>
            </a:r>
            <a:r>
              <a:rPr lang="en-US" sz="1700" dirty="0">
                <a:solidFill>
                  <a:srgbClr val="000000"/>
                </a:solidFill>
                <a:latin typeface="Roboto" panose="02000000000000000000" pitchFamily="2" charset="0"/>
                <a:ea typeface="Roboto" panose="02000000000000000000" pitchFamily="2" charset="0"/>
                <a:cs typeface="Roboto" panose="02000000000000000000" pitchFamily="2" charset="0"/>
              </a:rPr>
              <a:t> </a:t>
            </a:r>
            <a:r>
              <a:rPr lang="en-US" sz="1700" b="1" dirty="0">
                <a:solidFill>
                  <a:srgbClr val="000000"/>
                </a:solidFill>
                <a:latin typeface="Roboto" panose="02000000000000000000" pitchFamily="2" charset="0"/>
                <a:ea typeface="Roboto" panose="02000000000000000000" pitchFamily="2" charset="0"/>
                <a:cs typeface="Roboto" panose="02000000000000000000" pitchFamily="2" charset="0"/>
              </a:rPr>
              <a:t>state</a:t>
            </a:r>
            <a:r>
              <a:rPr lang="en-US" sz="1700" dirty="0">
                <a:solidFill>
                  <a:srgbClr val="000000"/>
                </a:solidFill>
                <a:latin typeface="Roboto" panose="02000000000000000000" pitchFamily="2" charset="0"/>
                <a:ea typeface="Roboto" panose="02000000000000000000" pitchFamily="2" charset="0"/>
                <a:cs typeface="Roboto" panose="02000000000000000000" pitchFamily="2" charset="0"/>
              </a:rPr>
              <a:t> and </a:t>
            </a:r>
            <a:r>
              <a:rPr lang="en-US" sz="1700" b="1" dirty="0">
                <a:solidFill>
                  <a:srgbClr val="000000"/>
                </a:solidFill>
                <a:latin typeface="Roboto" panose="02000000000000000000" pitchFamily="2" charset="0"/>
                <a:ea typeface="Roboto" panose="02000000000000000000" pitchFamily="2" charset="0"/>
                <a:cs typeface="Roboto" panose="02000000000000000000" pitchFamily="2" charset="0"/>
              </a:rPr>
              <a:t>thread</a:t>
            </a:r>
            <a:r>
              <a:rPr lang="en-US" sz="1700" dirty="0">
                <a:solidFill>
                  <a:srgbClr val="000000"/>
                </a:solidFill>
                <a:latin typeface="Roboto" panose="02000000000000000000" pitchFamily="2" charset="0"/>
                <a:ea typeface="Roboto" panose="02000000000000000000" pitchFamily="2" charset="0"/>
                <a:cs typeface="Roboto" panose="02000000000000000000" pitchFamily="2" charset="0"/>
              </a:rPr>
              <a:t> </a:t>
            </a:r>
            <a:r>
              <a:rPr lang="en-US" sz="1700" b="1" dirty="0">
                <a:solidFill>
                  <a:srgbClr val="000000"/>
                </a:solidFill>
                <a:latin typeface="Roboto" panose="02000000000000000000" pitchFamily="2" charset="0"/>
                <a:ea typeface="Roboto" panose="02000000000000000000" pitchFamily="2" charset="0"/>
                <a:cs typeface="Roboto" panose="02000000000000000000" pitchFamily="2" charset="0"/>
              </a:rPr>
              <a:t>state</a:t>
            </a:r>
            <a:r>
              <a:rPr lang="en-US" sz="1700" dirty="0">
                <a:solidFill>
                  <a:srgbClr val="000000"/>
                </a:solidFill>
                <a:latin typeface="Roboto" panose="02000000000000000000" pitchFamily="2" charset="0"/>
                <a:ea typeface="Roboto" panose="02000000000000000000" pitchFamily="2" charset="0"/>
                <a:cs typeface="Roboto" panose="02000000000000000000" pitchFamily="2" charset="0"/>
              </a:rPr>
              <a:t>.</a:t>
            </a:r>
            <a:endParaRPr lang="en-US" altLang="en-US" sz="170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800100" lvl="1" indent="-342900" algn="just" eaLnBrk="0" fontAlgn="base" hangingPunct="0">
              <a:spcBef>
                <a:spcPct val="0"/>
              </a:spcBef>
              <a:spcAft>
                <a:spcPct val="0"/>
              </a:spcAft>
              <a:buFont typeface="+mj-lt"/>
              <a:buAutoNum type="arabicPeriod"/>
            </a:pPr>
            <a:r>
              <a:rPr lang="en-US" sz="1700" dirty="0">
                <a:solidFill>
                  <a:srgbClr val="000000"/>
                </a:solidFill>
                <a:latin typeface="Roboto" panose="02000000000000000000" pitchFamily="2" charset="0"/>
                <a:ea typeface="Roboto" panose="02000000000000000000" pitchFamily="2" charset="0"/>
                <a:cs typeface="Roboto" panose="02000000000000000000" pitchFamily="2" charset="0"/>
              </a:rPr>
              <a:t>The </a:t>
            </a:r>
            <a:r>
              <a:rPr lang="en-US" sz="1700" b="1" dirty="0">
                <a:solidFill>
                  <a:srgbClr val="000000"/>
                </a:solidFill>
                <a:latin typeface="Roboto" panose="02000000000000000000" pitchFamily="2" charset="0"/>
                <a:ea typeface="Roboto" panose="02000000000000000000" pitchFamily="2" charset="0"/>
                <a:cs typeface="Roboto" panose="02000000000000000000" pitchFamily="2" charset="0"/>
              </a:rPr>
              <a:t>interpreter</a:t>
            </a:r>
            <a:r>
              <a:rPr lang="en-US" sz="1700" dirty="0">
                <a:solidFill>
                  <a:srgbClr val="000000"/>
                </a:solidFill>
                <a:latin typeface="Roboto" panose="02000000000000000000" pitchFamily="2" charset="0"/>
                <a:ea typeface="Roboto" panose="02000000000000000000" pitchFamily="2" charset="0"/>
                <a:cs typeface="Roboto" panose="02000000000000000000" pitchFamily="2" charset="0"/>
              </a:rPr>
              <a:t> and </a:t>
            </a:r>
            <a:r>
              <a:rPr lang="en-US" sz="1700" b="1" dirty="0">
                <a:solidFill>
                  <a:srgbClr val="000000"/>
                </a:solidFill>
                <a:latin typeface="Roboto" panose="02000000000000000000" pitchFamily="2" charset="0"/>
                <a:ea typeface="Roboto" panose="02000000000000000000" pitchFamily="2" charset="0"/>
                <a:cs typeface="Roboto" panose="02000000000000000000" pitchFamily="2" charset="0"/>
              </a:rPr>
              <a:t>thread</a:t>
            </a:r>
            <a:r>
              <a:rPr lang="en-US" sz="1700" dirty="0">
                <a:solidFill>
                  <a:srgbClr val="000000"/>
                </a:solidFill>
                <a:latin typeface="Roboto" panose="02000000000000000000" pitchFamily="2" charset="0"/>
                <a:ea typeface="Roboto" panose="02000000000000000000" pitchFamily="2" charset="0"/>
                <a:cs typeface="Roboto" panose="02000000000000000000" pitchFamily="2" charset="0"/>
              </a:rPr>
              <a:t> </a:t>
            </a:r>
            <a:r>
              <a:rPr lang="en-US" sz="1700" b="1" dirty="0">
                <a:solidFill>
                  <a:srgbClr val="000000"/>
                </a:solidFill>
                <a:latin typeface="Roboto" panose="02000000000000000000" pitchFamily="2" charset="0"/>
                <a:ea typeface="Roboto" panose="02000000000000000000" pitchFamily="2" charset="0"/>
                <a:cs typeface="Roboto" panose="02000000000000000000" pitchFamily="2" charset="0"/>
              </a:rPr>
              <a:t>states</a:t>
            </a:r>
            <a:r>
              <a:rPr lang="en-US" sz="1700" dirty="0">
                <a:solidFill>
                  <a:srgbClr val="000000"/>
                </a:solidFill>
                <a:latin typeface="Roboto" panose="02000000000000000000" pitchFamily="2" charset="0"/>
                <a:ea typeface="Roboto" panose="02000000000000000000" pitchFamily="2" charset="0"/>
                <a:cs typeface="Roboto" panose="02000000000000000000" pitchFamily="2" charset="0"/>
              </a:rPr>
              <a:t> are just structures with pointers to fields that hold information that is required for the execution of a program</a:t>
            </a:r>
          </a:p>
          <a:p>
            <a:pPr marL="342900" indent="-342900" eaLnBrk="0" fontAlgn="base" hangingPunct="0">
              <a:spcBef>
                <a:spcPct val="0"/>
              </a:spcBef>
              <a:spcAft>
                <a:spcPct val="0"/>
              </a:spcAft>
              <a:buFont typeface="+mj-lt"/>
              <a:buAutoNum type="arabicPeriod"/>
            </a:pPr>
            <a:endParaRPr lang="en-US" altLang="en-US" dirty="0">
              <a:solidFill>
                <a:srgbClr val="000000"/>
              </a:solidFill>
              <a:latin typeface="Roboto" panose="02000000000000000000" pitchFamily="2" charset="0"/>
              <a:ea typeface="Roboto" panose="02000000000000000000" pitchFamily="2" charset="0"/>
              <a:cs typeface="Roboto" panose="02000000000000000000" pitchFamily="2" charset="0"/>
            </a:endParaRPr>
          </a:p>
          <a:p>
            <a:pPr eaLnBrk="0" fontAlgn="base" hangingPunct="0">
              <a:spcBef>
                <a:spcPct val="0"/>
              </a:spcBef>
              <a:spcAft>
                <a:spcPct val="0"/>
              </a:spcAft>
            </a:pPr>
            <a:r>
              <a:rPr lang="en-US" altLang="en-US" dirty="0">
                <a:solidFill>
                  <a:srgbClr val="000000"/>
                </a:solidFill>
                <a:latin typeface="Roboto" panose="02000000000000000000" pitchFamily="2" charset="0"/>
                <a:ea typeface="Roboto" panose="02000000000000000000" pitchFamily="2" charset="0"/>
                <a:cs typeface="Roboto" panose="02000000000000000000" pitchFamily="2" charset="0"/>
              </a:rPr>
              <a:t>	Detailed process can be understood at this link: 	</a:t>
            </a:r>
            <a:r>
              <a:rPr lang="en-US" dirty="0">
                <a:solidFill>
                  <a:schemeClr val="accent5">
                    <a:lumMod val="75000"/>
                    <a:lumOff val="25000"/>
                  </a:schemeClr>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https://leanpub.com/insidethepythonvirtualmachine/read</a:t>
            </a:r>
            <a:endParaRPr lang="en-US" altLang="en-US" dirty="0">
              <a:solidFill>
                <a:schemeClr val="accent5">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342900" lvl="0" indent="-342900" eaLnBrk="0" fontAlgn="base" hangingPunct="0">
              <a:spcBef>
                <a:spcPct val="0"/>
              </a:spcBef>
              <a:spcAft>
                <a:spcPct val="0"/>
              </a:spcAft>
              <a:buFont typeface="+mj-lt"/>
              <a:buAutoNum type="arabicPeriod"/>
            </a:pPr>
            <a:endParaRPr lang="en-US" altLang="en-US" sz="1600" dirty="0">
              <a:solidFill>
                <a:srgbClr val="000000"/>
              </a:solidFill>
              <a:latin typeface="Noto Serif"/>
            </a:endParaRPr>
          </a:p>
          <a:p>
            <a:pPr lvl="0" eaLnBrk="0" fontAlgn="base" hangingPunct="0">
              <a:spcBef>
                <a:spcPct val="0"/>
              </a:spcBef>
              <a:spcAft>
                <a:spcPct val="0"/>
              </a:spcAft>
            </a:pPr>
            <a:endParaRPr lang="en-US" altLang="en-US" sz="1600" spc="100" dirty="0"/>
          </a:p>
        </p:txBody>
      </p:sp>
    </p:spTree>
    <p:extLst>
      <p:ext uri="{BB962C8B-B14F-4D97-AF65-F5344CB8AC3E}">
        <p14:creationId xmlns:p14="http://schemas.microsoft.com/office/powerpoint/2010/main" val="359435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44546A"/>
      </a:dk2>
      <a:lt2>
        <a:srgbClr val="E7E6E6"/>
      </a:lt2>
      <a:accent1>
        <a:srgbClr val="A53F52"/>
      </a:accent1>
      <a:accent2>
        <a:srgbClr val="E99757"/>
      </a:accent2>
      <a:accent3>
        <a:srgbClr val="2F3342"/>
      </a:accent3>
      <a:accent4>
        <a:srgbClr val="2C2153"/>
      </a:accent4>
      <a:accent5>
        <a:srgbClr val="01023B"/>
      </a:accent5>
      <a:accent6>
        <a:srgbClr val="7F7F7F"/>
      </a:accent6>
      <a:hlink>
        <a:srgbClr val="3A3838"/>
      </a:hlink>
      <a:folHlink>
        <a:srgbClr val="D0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5661986_Tech presentation_RVA_v4" id="{72761486-35C0-4EF3-924E-44BF93C5F925}" vid="{AA80AB01-476F-48C3-B3B7-DC4890A60E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5">
    <a:dk1>
      <a:sysClr val="windowText" lastClr="000000"/>
    </a:dk1>
    <a:lt1>
      <a:sysClr val="window" lastClr="FFFFFF"/>
    </a:lt1>
    <a:dk2>
      <a:srgbClr val="44546A"/>
    </a:dk2>
    <a:lt2>
      <a:srgbClr val="E7E6E6"/>
    </a:lt2>
    <a:accent1>
      <a:srgbClr val="A53F52"/>
    </a:accent1>
    <a:accent2>
      <a:srgbClr val="E99757"/>
    </a:accent2>
    <a:accent3>
      <a:srgbClr val="2F3342"/>
    </a:accent3>
    <a:accent4>
      <a:srgbClr val="2C2153"/>
    </a:accent4>
    <a:accent5>
      <a:srgbClr val="01023B"/>
    </a:accent5>
    <a:accent6>
      <a:srgbClr val="7F7F7F"/>
    </a:accent6>
    <a:hlink>
      <a:srgbClr val="3A3838"/>
    </a:hlink>
    <a:folHlink>
      <a:srgbClr val="D0CECE"/>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80B16AC2-D7DD-48B6-919A-4ADE887D75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B3E157-1CAC-4231-A2EC-E93952D57E42}">
  <ds:schemaRefs>
    <ds:schemaRef ds:uri="http://schemas.microsoft.com/sharepoint/v3/contenttype/forms"/>
  </ds:schemaRefs>
</ds:datastoreItem>
</file>

<file path=customXml/itemProps3.xml><?xml version="1.0" encoding="utf-8"?>
<ds:datastoreItem xmlns:ds="http://schemas.openxmlformats.org/officeDocument/2006/customXml" ds:itemID="{22E71848-B78E-4D58-BFA5-D2D5918911CD}">
  <ds:schemaRefs>
    <ds:schemaRef ds:uri="http://purl.org/dc/terms/"/>
    <ds:schemaRef ds:uri="http://schemas.microsoft.com/office/2006/documentManagement/types"/>
    <ds:schemaRef ds:uri="http://schemas.openxmlformats.org/package/2006/metadata/core-properties"/>
    <ds:schemaRef ds:uri="16c05727-aa75-4e4a-9b5f-8a80a1165891"/>
    <ds:schemaRef ds:uri="http://www.w3.org/XML/1998/namespace"/>
    <ds:schemaRef ds:uri="http://purl.org/dc/elements/1.1/"/>
    <ds:schemaRef ds:uri="http://schemas.microsoft.com/office/2006/metadata/properties"/>
    <ds:schemaRef ds:uri="http://schemas.microsoft.com/office/infopath/2007/PartnerControls"/>
    <ds:schemaRef ds:uri="71af3243-3dd4-4a8d-8c0d-dd76da1f02a5"/>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2043</Words>
  <Application>Microsoft Office PowerPoint</Application>
  <PresentationFormat>Widescreen</PresentationFormat>
  <Paragraphs>819</Paragraphs>
  <Slides>50</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50</vt:i4>
      </vt:variant>
    </vt:vector>
  </HeadingPairs>
  <TitlesOfParts>
    <vt:vector size="62" baseType="lpstr">
      <vt:lpstr>Arial</vt:lpstr>
      <vt:lpstr>Avenir Next LT Pro Light</vt:lpstr>
      <vt:lpstr>Bebas</vt:lpstr>
      <vt:lpstr>Calibri</vt:lpstr>
      <vt:lpstr>Calibri Light</vt:lpstr>
      <vt:lpstr>Courier New</vt:lpstr>
      <vt:lpstr>Gill Sans</vt:lpstr>
      <vt:lpstr>Noto Serif</vt:lpstr>
      <vt:lpstr>Roboto</vt:lpstr>
      <vt:lpstr>Times New Roman</vt:lpstr>
      <vt:lpstr>Wingdings</vt:lpstr>
      <vt:lpstr>Office Theme</vt:lpstr>
      <vt:lpstr>PYTHON  "most powerful language you can still read".</vt:lpstr>
      <vt:lpstr>What is python?</vt:lpstr>
      <vt:lpstr>history</vt:lpstr>
      <vt:lpstr>Guido van Rossum</vt:lpstr>
      <vt:lpstr>Horizons of python</vt:lpstr>
      <vt:lpstr>Python implementation</vt:lpstr>
      <vt:lpstr>Inside Python VM</vt:lpstr>
      <vt:lpstr>Inside Python VM</vt:lpstr>
      <vt:lpstr>Inside Python VM</vt:lpstr>
      <vt:lpstr>Inside Python VM</vt:lpstr>
      <vt:lpstr>Inside Python VM</vt:lpstr>
      <vt:lpstr>Inside Python VM</vt:lpstr>
      <vt:lpstr>INSTALLATION</vt:lpstr>
      <vt:lpstr>getting STARTED</vt:lpstr>
      <vt:lpstr>getting STARTED</vt:lpstr>
      <vt:lpstr>getting STARTED</vt:lpstr>
      <vt:lpstr>VARIABLES</vt:lpstr>
      <vt:lpstr>DATA TYPES</vt:lpstr>
      <vt:lpstr>STRINGS</vt:lpstr>
      <vt:lpstr>STRINGS</vt:lpstr>
      <vt:lpstr>STRINGS</vt:lpstr>
      <vt:lpstr>NUMBERS</vt:lpstr>
      <vt:lpstr>NUMBERS</vt:lpstr>
      <vt:lpstr>BOOLEAN</vt:lpstr>
      <vt:lpstr>PYTHON COLLECTIONS</vt:lpstr>
      <vt:lpstr>PYTHON COLLECTIONS</vt:lpstr>
      <vt:lpstr>PYTHON COLLECTIONS</vt:lpstr>
      <vt:lpstr>PYTHON COLLECTIONS</vt:lpstr>
      <vt:lpstr>PYTHON COLLECTIONS</vt:lpstr>
      <vt:lpstr>PYTHON COLLECTIONS</vt:lpstr>
      <vt:lpstr>PYTHON COLLECTIONS</vt:lpstr>
      <vt:lpstr>PYTHON COLLECTIONS</vt:lpstr>
      <vt:lpstr>PYTHON COLLECTIONS</vt:lpstr>
      <vt:lpstr>PYTHON COLLECTIONS</vt:lpstr>
      <vt:lpstr>PYTHON COLLECTIONS</vt:lpstr>
      <vt:lpstr>PYTHON OPERATORS</vt:lpstr>
      <vt:lpstr>PYTHON CONTROL STATEMENTS</vt:lpstr>
      <vt:lpstr>PYTHON LOOPS</vt:lpstr>
      <vt:lpstr>PYTHON LOOPS</vt:lpstr>
      <vt:lpstr>PYTHON LOOPS</vt:lpstr>
      <vt:lpstr>PYTHON LAMBDA</vt:lpstr>
      <vt:lpstr>PYTHON OOPS</vt:lpstr>
      <vt:lpstr>PYTHON Modules &amp;Packages</vt:lpstr>
      <vt:lpstr>PYTHON Modules &amp;Packages</vt:lpstr>
      <vt:lpstr>PYTHON Modules &amp;Packages</vt:lpstr>
      <vt:lpstr>PYTHON PIP</vt:lpstr>
      <vt:lpstr>PYTHON PIP</vt:lpstr>
      <vt:lpstr>PYTHON JSON</vt:lpstr>
      <vt:lpstr>All SET FOR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2019-10-06T07:08:12Z</dcterms:created>
  <dcterms:modified xsi:type="dcterms:W3CDTF">2019-10-23T02:25:56Z</dcterms:modified>
</cp:coreProperties>
</file>